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361" r:id="rId2"/>
    <p:sldId id="368" r:id="rId3"/>
    <p:sldId id="369" r:id="rId4"/>
    <p:sldId id="370" r:id="rId5"/>
    <p:sldId id="371" r:id="rId6"/>
    <p:sldId id="372" r:id="rId7"/>
    <p:sldId id="373" r:id="rId8"/>
    <p:sldId id="374" r:id="rId9"/>
    <p:sldId id="375" r:id="rId10"/>
    <p:sldId id="376" r:id="rId11"/>
    <p:sldId id="377" r:id="rId12"/>
    <p:sldId id="378" r:id="rId13"/>
    <p:sldId id="379" r:id="rId14"/>
    <p:sldId id="380" r:id="rId15"/>
    <p:sldId id="381" r:id="rId16"/>
    <p:sldId id="382" r:id="rId17"/>
    <p:sldId id="383" r:id="rId18"/>
    <p:sldId id="384" r:id="rId19"/>
    <p:sldId id="385" r:id="rId20"/>
    <p:sldId id="386" r:id="rId21"/>
    <p:sldId id="387" r:id="rId22"/>
    <p:sldId id="388" r:id="rId23"/>
    <p:sldId id="389" r:id="rId24"/>
    <p:sldId id="367" r:id="rId25"/>
  </p:sldIdLst>
  <p:sldSz cx="12192000" cy="6858000"/>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3632"/>
    <a:srgbClr val="F79646"/>
    <a:srgbClr val="B83733"/>
    <a:srgbClr val="DBA477"/>
    <a:srgbClr val="17375E"/>
    <a:srgbClr val="0000FF"/>
    <a:srgbClr val="000000"/>
    <a:srgbClr val="546479"/>
    <a:srgbClr val="4C54A3"/>
    <a:srgbClr val="1D3D6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3817" autoAdjust="0"/>
  </p:normalViewPr>
  <p:slideViewPr>
    <p:cSldViewPr>
      <p:cViewPr varScale="1">
        <p:scale>
          <a:sx n="110" d="100"/>
          <a:sy n="110" d="100"/>
        </p:scale>
        <p:origin x="378" y="108"/>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CB3773-235F-46E0-81AF-314D38237ED9}" type="doc">
      <dgm:prSet loTypeId="urn:microsoft.com/office/officeart/2005/8/layout/process1" loCatId="process" qsTypeId="urn:microsoft.com/office/officeart/2005/8/quickstyle/3d1" qsCatId="3D" csTypeId="urn:microsoft.com/office/officeart/2005/8/colors/accent2_3" csCatId="accent2" phldr="1"/>
      <dgm:spPr/>
    </dgm:pt>
    <dgm:pt modelId="{CCA0AAAA-3FDA-484F-8CA9-5545DC8912F8}">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METRA.COM</a:t>
          </a:r>
        </a:p>
      </dgm:t>
    </dgm:pt>
    <dgm:pt modelId="{683036E1-87F6-43A0-9A50-76017717D081}" type="parTrans" cxnId="{5296B6E8-BA7B-4156-8175-3D9DB590047C}">
      <dgm:prSet/>
      <dgm:spPr/>
      <dgm:t>
        <a:bodyPr/>
        <a:lstStyle/>
        <a:p>
          <a:endParaRPr lang="en-US"/>
        </a:p>
      </dgm:t>
    </dgm:pt>
    <dgm:pt modelId="{7EFFD78C-ED96-44FE-A0DE-6D8DB7A998C3}" type="sibTrans" cxnId="{5296B6E8-BA7B-4156-8175-3D9DB590047C}">
      <dgm:prSet/>
      <dgm:spPr/>
      <dgm:t>
        <a:bodyPr/>
        <a:lstStyle/>
        <a:p>
          <a:endParaRPr lang="en-US" dirty="0"/>
        </a:p>
      </dgm:t>
    </dgm:pt>
    <dgm:pt modelId="{8BC35F3F-9753-473A-BB58-CBBD633F592E}">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MAIN MENU</a:t>
          </a:r>
        </a:p>
      </dgm:t>
    </dgm:pt>
    <dgm:pt modelId="{71B86DFD-E666-438B-9EB2-C95A22A81574}" type="parTrans" cxnId="{74EA01A0-DA8F-4CED-AFC5-8033965AF9A0}">
      <dgm:prSet/>
      <dgm:spPr/>
      <dgm:t>
        <a:bodyPr/>
        <a:lstStyle/>
        <a:p>
          <a:endParaRPr lang="en-US"/>
        </a:p>
      </dgm:t>
    </dgm:pt>
    <dgm:pt modelId="{3BBFE8DA-5D92-4D04-B4C4-11ED8CA7F027}" type="sibTrans" cxnId="{74EA01A0-DA8F-4CED-AFC5-8033965AF9A0}">
      <dgm:prSet/>
      <dgm:spPr>
        <a:solidFill>
          <a:srgbClr val="B73632"/>
        </a:solidFill>
      </dgm:spPr>
      <dgm:t>
        <a:bodyPr/>
        <a:lstStyle/>
        <a:p>
          <a:endParaRPr lang="en-US" dirty="0"/>
        </a:p>
      </dgm:t>
    </dgm:pt>
    <dgm:pt modelId="{149E4A2E-2ABE-476A-8791-4187BACD0B25}">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BUSINESS OPPORTUNITIES AND RESOURCES</a:t>
          </a:r>
        </a:p>
      </dgm:t>
    </dgm:pt>
    <dgm:pt modelId="{A5EFE855-12EC-472E-A5A3-E6D79C420C05}" type="parTrans" cxnId="{138C5D02-C338-47D9-89EA-403DC1EFFF9E}">
      <dgm:prSet/>
      <dgm:spPr/>
      <dgm:t>
        <a:bodyPr/>
        <a:lstStyle/>
        <a:p>
          <a:endParaRPr lang="en-US"/>
        </a:p>
      </dgm:t>
    </dgm:pt>
    <dgm:pt modelId="{40005C29-9202-4017-8FA6-DD250610BC4E}" type="sibTrans" cxnId="{138C5D02-C338-47D9-89EA-403DC1EFFF9E}">
      <dgm:prSet/>
      <dgm:spPr>
        <a:solidFill>
          <a:srgbClr val="B73632"/>
        </a:solidFill>
      </dgm:spPr>
      <dgm:t>
        <a:bodyPr/>
        <a:lstStyle/>
        <a:p>
          <a:endParaRPr lang="en-US" dirty="0"/>
        </a:p>
      </dgm:t>
    </dgm:pt>
    <dgm:pt modelId="{D711DFA6-4143-4DA8-AEC0-7C3742F0365E}">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OFFICE OF DIVERSITY &amp; BUSINESS ENTERPRISE</a:t>
          </a:r>
        </a:p>
      </dgm:t>
    </dgm:pt>
    <dgm:pt modelId="{FB0AB05D-1E52-4DE3-BE86-F23E7C791A67}" type="parTrans" cxnId="{279F9820-D131-4B69-9B5B-EB154A005740}">
      <dgm:prSet/>
      <dgm:spPr/>
      <dgm:t>
        <a:bodyPr/>
        <a:lstStyle/>
        <a:p>
          <a:endParaRPr lang="en-US"/>
        </a:p>
      </dgm:t>
    </dgm:pt>
    <dgm:pt modelId="{B6686D82-B4F8-4E89-BE96-9BAF3D726233}" type="sibTrans" cxnId="{279F9820-D131-4B69-9B5B-EB154A005740}">
      <dgm:prSet/>
      <dgm:spPr>
        <a:solidFill>
          <a:srgbClr val="B73632"/>
        </a:solidFill>
      </dgm:spPr>
      <dgm:t>
        <a:bodyPr/>
        <a:lstStyle/>
        <a:p>
          <a:endParaRPr lang="en-US" dirty="0"/>
        </a:p>
      </dgm:t>
    </dgm:pt>
    <dgm:pt modelId="{2E1214EF-39B5-4E89-87C8-31B388D331CC}">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DBE PROGRAM</a:t>
          </a:r>
        </a:p>
      </dgm:t>
    </dgm:pt>
    <dgm:pt modelId="{530C58EE-848F-4551-AFFC-F7C62F7A55B3}" type="parTrans" cxnId="{8EBEC281-CD33-4875-A691-58BC37847D13}">
      <dgm:prSet/>
      <dgm:spPr/>
      <dgm:t>
        <a:bodyPr/>
        <a:lstStyle/>
        <a:p>
          <a:endParaRPr lang="en-US"/>
        </a:p>
      </dgm:t>
    </dgm:pt>
    <dgm:pt modelId="{3754D2AF-1931-4940-BE16-7EBA085E1EDD}" type="sibTrans" cxnId="{8EBEC281-CD33-4875-A691-58BC37847D13}">
      <dgm:prSet/>
      <dgm:spPr>
        <a:solidFill>
          <a:srgbClr val="B73632"/>
        </a:solidFill>
      </dgm:spPr>
      <dgm:t>
        <a:bodyPr/>
        <a:lstStyle/>
        <a:p>
          <a:endParaRPr lang="en-US" dirty="0"/>
        </a:p>
      </dgm:t>
    </dgm:pt>
    <dgm:pt modelId="{04AC9012-87A7-44FD-B8E9-2B767D7D7888}">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DBE CERTIFICATION</a:t>
          </a:r>
        </a:p>
      </dgm:t>
    </dgm:pt>
    <dgm:pt modelId="{E7207AEF-A6BF-45A6-9A6B-6F0EA0675DD8}" type="parTrans" cxnId="{54BE33D3-DB24-4D2E-85A0-A07A888D779D}">
      <dgm:prSet/>
      <dgm:spPr/>
      <dgm:t>
        <a:bodyPr/>
        <a:lstStyle/>
        <a:p>
          <a:endParaRPr lang="en-US"/>
        </a:p>
      </dgm:t>
    </dgm:pt>
    <dgm:pt modelId="{14D8BC90-F6F7-4281-B9AD-591E9A6FE943}" type="sibTrans" cxnId="{54BE33D3-DB24-4D2E-85A0-A07A888D779D}">
      <dgm:prSet/>
      <dgm:spPr/>
      <dgm:t>
        <a:bodyPr/>
        <a:lstStyle/>
        <a:p>
          <a:endParaRPr lang="en-US"/>
        </a:p>
      </dgm:t>
    </dgm:pt>
    <dgm:pt modelId="{0142BDAE-1B7D-4666-8785-CFB30372D18A}" type="pres">
      <dgm:prSet presAssocID="{86CB3773-235F-46E0-81AF-314D38237ED9}" presName="Name0" presStyleCnt="0">
        <dgm:presLayoutVars>
          <dgm:dir/>
          <dgm:resizeHandles val="exact"/>
        </dgm:presLayoutVars>
      </dgm:prSet>
      <dgm:spPr/>
    </dgm:pt>
    <dgm:pt modelId="{6DFEB414-E40A-4103-BE0E-556631BDA69C}" type="pres">
      <dgm:prSet presAssocID="{CCA0AAAA-3FDA-484F-8CA9-5545DC8912F8}" presName="node" presStyleLbl="node1" presStyleIdx="0" presStyleCnt="6" custLinFactNeighborX="-486" custLinFactNeighborY="40605">
        <dgm:presLayoutVars>
          <dgm:bulletEnabled val="1"/>
        </dgm:presLayoutVars>
      </dgm:prSet>
      <dgm:spPr/>
    </dgm:pt>
    <dgm:pt modelId="{15955D59-747B-45AB-AF06-097D4DDC493F}" type="pres">
      <dgm:prSet presAssocID="{7EFFD78C-ED96-44FE-A0DE-6D8DB7A998C3}" presName="sibTrans" presStyleLbl="sibTrans2D1" presStyleIdx="0" presStyleCnt="5"/>
      <dgm:spPr/>
    </dgm:pt>
    <dgm:pt modelId="{E57CE83C-F0FE-46D1-BE34-ED5FD9B5A9B1}" type="pres">
      <dgm:prSet presAssocID="{7EFFD78C-ED96-44FE-A0DE-6D8DB7A998C3}" presName="connectorText" presStyleLbl="sibTrans2D1" presStyleIdx="0" presStyleCnt="5"/>
      <dgm:spPr/>
    </dgm:pt>
    <dgm:pt modelId="{B880E2C8-A926-441D-9E20-0FDBB5B6AC3A}" type="pres">
      <dgm:prSet presAssocID="{8BC35F3F-9753-473A-BB58-CBBD633F592E}" presName="node" presStyleLbl="node1" presStyleIdx="1" presStyleCnt="6" custLinFactY="-30595" custLinFactNeighborX="1114" custLinFactNeighborY="-100000">
        <dgm:presLayoutVars>
          <dgm:bulletEnabled val="1"/>
        </dgm:presLayoutVars>
      </dgm:prSet>
      <dgm:spPr/>
    </dgm:pt>
    <dgm:pt modelId="{DE73E2C5-82F5-4D4D-804F-E271E5ADADC0}" type="pres">
      <dgm:prSet presAssocID="{3BBFE8DA-5D92-4D04-B4C4-11ED8CA7F027}" presName="sibTrans" presStyleLbl="sibTrans2D1" presStyleIdx="1" presStyleCnt="5"/>
      <dgm:spPr/>
    </dgm:pt>
    <dgm:pt modelId="{8A6CB67E-1779-4AAB-99F9-B19356CC7296}" type="pres">
      <dgm:prSet presAssocID="{3BBFE8DA-5D92-4D04-B4C4-11ED8CA7F027}" presName="connectorText" presStyleLbl="sibTrans2D1" presStyleIdx="1" presStyleCnt="5"/>
      <dgm:spPr/>
    </dgm:pt>
    <dgm:pt modelId="{D25447F6-887E-4796-A65E-40986ACC9631}" type="pres">
      <dgm:prSet presAssocID="{149E4A2E-2ABE-476A-8791-4187BACD0B25}" presName="node" presStyleLbl="node1" presStyleIdx="2" presStyleCnt="6">
        <dgm:presLayoutVars>
          <dgm:bulletEnabled val="1"/>
        </dgm:presLayoutVars>
      </dgm:prSet>
      <dgm:spPr/>
    </dgm:pt>
    <dgm:pt modelId="{9C7FDAEA-3FF8-4807-A86E-C8DDBB6E4E34}" type="pres">
      <dgm:prSet presAssocID="{40005C29-9202-4017-8FA6-DD250610BC4E}" presName="sibTrans" presStyleLbl="sibTrans2D1" presStyleIdx="2" presStyleCnt="5"/>
      <dgm:spPr/>
    </dgm:pt>
    <dgm:pt modelId="{95525EEC-44C8-4C24-AC35-60874D757DBB}" type="pres">
      <dgm:prSet presAssocID="{40005C29-9202-4017-8FA6-DD250610BC4E}" presName="connectorText" presStyleLbl="sibTrans2D1" presStyleIdx="2" presStyleCnt="5"/>
      <dgm:spPr/>
    </dgm:pt>
    <dgm:pt modelId="{F1623E64-6DAF-4B0A-ADEA-D432204680A9}" type="pres">
      <dgm:prSet presAssocID="{D711DFA6-4143-4DA8-AEC0-7C3742F0365E}" presName="node" presStyleLbl="node1" presStyleIdx="3" presStyleCnt="6">
        <dgm:presLayoutVars>
          <dgm:bulletEnabled val="1"/>
        </dgm:presLayoutVars>
      </dgm:prSet>
      <dgm:spPr/>
    </dgm:pt>
    <dgm:pt modelId="{76AE5E3E-5046-408A-BEA8-4AF96995DF93}" type="pres">
      <dgm:prSet presAssocID="{B6686D82-B4F8-4E89-BE96-9BAF3D726233}" presName="sibTrans" presStyleLbl="sibTrans2D1" presStyleIdx="3" presStyleCnt="5"/>
      <dgm:spPr/>
    </dgm:pt>
    <dgm:pt modelId="{14D714B4-1DE9-4DD0-8042-1E92A1EC58AD}" type="pres">
      <dgm:prSet presAssocID="{B6686D82-B4F8-4E89-BE96-9BAF3D726233}" presName="connectorText" presStyleLbl="sibTrans2D1" presStyleIdx="3" presStyleCnt="5"/>
      <dgm:spPr/>
    </dgm:pt>
    <dgm:pt modelId="{B2AC933D-1CD7-44C0-8841-41A67D2E9CB7}" type="pres">
      <dgm:prSet presAssocID="{2E1214EF-39B5-4E89-87C8-31B388D331CC}" presName="node" presStyleLbl="node1" presStyleIdx="4" presStyleCnt="6">
        <dgm:presLayoutVars>
          <dgm:bulletEnabled val="1"/>
        </dgm:presLayoutVars>
      </dgm:prSet>
      <dgm:spPr/>
    </dgm:pt>
    <dgm:pt modelId="{63507E89-0AB3-464E-B720-4896C0175792}" type="pres">
      <dgm:prSet presAssocID="{3754D2AF-1931-4940-BE16-7EBA085E1EDD}" presName="sibTrans" presStyleLbl="sibTrans2D1" presStyleIdx="4" presStyleCnt="5"/>
      <dgm:spPr/>
    </dgm:pt>
    <dgm:pt modelId="{008A4DD4-41F4-4EA1-A7DC-A58A2C95CA83}" type="pres">
      <dgm:prSet presAssocID="{3754D2AF-1931-4940-BE16-7EBA085E1EDD}" presName="connectorText" presStyleLbl="sibTrans2D1" presStyleIdx="4" presStyleCnt="5"/>
      <dgm:spPr/>
    </dgm:pt>
    <dgm:pt modelId="{53C836EF-3184-4AD6-8880-CC33FC8107B0}" type="pres">
      <dgm:prSet presAssocID="{04AC9012-87A7-44FD-B8E9-2B767D7D7888}" presName="node" presStyleLbl="node1" presStyleIdx="5" presStyleCnt="6">
        <dgm:presLayoutVars>
          <dgm:bulletEnabled val="1"/>
        </dgm:presLayoutVars>
      </dgm:prSet>
      <dgm:spPr/>
    </dgm:pt>
  </dgm:ptLst>
  <dgm:cxnLst>
    <dgm:cxn modelId="{F1B91B01-068C-4B24-A46F-4B449ED39591}" type="presOf" srcId="{B6686D82-B4F8-4E89-BE96-9BAF3D726233}" destId="{76AE5E3E-5046-408A-BEA8-4AF96995DF93}" srcOrd="0" destOrd="0" presId="urn:microsoft.com/office/officeart/2005/8/layout/process1"/>
    <dgm:cxn modelId="{138C5D02-C338-47D9-89EA-403DC1EFFF9E}" srcId="{86CB3773-235F-46E0-81AF-314D38237ED9}" destId="{149E4A2E-2ABE-476A-8791-4187BACD0B25}" srcOrd="2" destOrd="0" parTransId="{A5EFE855-12EC-472E-A5A3-E6D79C420C05}" sibTransId="{40005C29-9202-4017-8FA6-DD250610BC4E}"/>
    <dgm:cxn modelId="{0177EA16-17FE-43EE-AE29-2BA5D8DB3F25}" type="presOf" srcId="{149E4A2E-2ABE-476A-8791-4187BACD0B25}" destId="{D25447F6-887E-4796-A65E-40986ACC9631}" srcOrd="0" destOrd="0" presId="urn:microsoft.com/office/officeart/2005/8/layout/process1"/>
    <dgm:cxn modelId="{4A0A3817-9532-46FC-9091-8F334F73BDE5}" type="presOf" srcId="{D711DFA6-4143-4DA8-AEC0-7C3742F0365E}" destId="{F1623E64-6DAF-4B0A-ADEA-D432204680A9}" srcOrd="0" destOrd="0" presId="urn:microsoft.com/office/officeart/2005/8/layout/process1"/>
    <dgm:cxn modelId="{709C6B20-E33D-45C5-8198-843A898CBCB0}" type="presOf" srcId="{3BBFE8DA-5D92-4D04-B4C4-11ED8CA7F027}" destId="{8A6CB67E-1779-4AAB-99F9-B19356CC7296}" srcOrd="1" destOrd="0" presId="urn:microsoft.com/office/officeart/2005/8/layout/process1"/>
    <dgm:cxn modelId="{279F9820-D131-4B69-9B5B-EB154A005740}" srcId="{86CB3773-235F-46E0-81AF-314D38237ED9}" destId="{D711DFA6-4143-4DA8-AEC0-7C3742F0365E}" srcOrd="3" destOrd="0" parTransId="{FB0AB05D-1E52-4DE3-BE86-F23E7C791A67}" sibTransId="{B6686D82-B4F8-4E89-BE96-9BAF3D726233}"/>
    <dgm:cxn modelId="{D5D96334-52B8-4FD1-AE1F-5FA4DEEE3343}" type="presOf" srcId="{7EFFD78C-ED96-44FE-A0DE-6D8DB7A998C3}" destId="{E57CE83C-F0FE-46D1-BE34-ED5FD9B5A9B1}" srcOrd="1" destOrd="0" presId="urn:microsoft.com/office/officeart/2005/8/layout/process1"/>
    <dgm:cxn modelId="{9A63D734-447B-40D4-809B-FF4C76765CB0}" type="presOf" srcId="{40005C29-9202-4017-8FA6-DD250610BC4E}" destId="{9C7FDAEA-3FF8-4807-A86E-C8DDBB6E4E34}" srcOrd="0" destOrd="0" presId="urn:microsoft.com/office/officeart/2005/8/layout/process1"/>
    <dgm:cxn modelId="{A2FA853E-9F96-49F5-B663-83400B8C9CD9}" type="presOf" srcId="{3BBFE8DA-5D92-4D04-B4C4-11ED8CA7F027}" destId="{DE73E2C5-82F5-4D4D-804F-E271E5ADADC0}" srcOrd="0" destOrd="0" presId="urn:microsoft.com/office/officeart/2005/8/layout/process1"/>
    <dgm:cxn modelId="{273A7660-D03D-4B28-9EAA-E59BD11179F0}" type="presOf" srcId="{04AC9012-87A7-44FD-B8E9-2B767D7D7888}" destId="{53C836EF-3184-4AD6-8880-CC33FC8107B0}" srcOrd="0" destOrd="0" presId="urn:microsoft.com/office/officeart/2005/8/layout/process1"/>
    <dgm:cxn modelId="{5E226561-88F8-45AE-A8DD-EB585FC1DC9E}" type="presOf" srcId="{CCA0AAAA-3FDA-484F-8CA9-5545DC8912F8}" destId="{6DFEB414-E40A-4103-BE0E-556631BDA69C}" srcOrd="0" destOrd="0" presId="urn:microsoft.com/office/officeart/2005/8/layout/process1"/>
    <dgm:cxn modelId="{E2B5EA41-E8DC-450A-8814-0F46B577B370}" type="presOf" srcId="{8BC35F3F-9753-473A-BB58-CBBD633F592E}" destId="{B880E2C8-A926-441D-9E20-0FDBB5B6AC3A}" srcOrd="0" destOrd="0" presId="urn:microsoft.com/office/officeart/2005/8/layout/process1"/>
    <dgm:cxn modelId="{B769AC72-8728-4547-9668-6C8996F5D816}" type="presOf" srcId="{2E1214EF-39B5-4E89-87C8-31B388D331CC}" destId="{B2AC933D-1CD7-44C0-8841-41A67D2E9CB7}" srcOrd="0" destOrd="0" presId="urn:microsoft.com/office/officeart/2005/8/layout/process1"/>
    <dgm:cxn modelId="{BA5A4B73-1416-4C52-B8BA-66742781D39D}" type="presOf" srcId="{40005C29-9202-4017-8FA6-DD250610BC4E}" destId="{95525EEC-44C8-4C24-AC35-60874D757DBB}" srcOrd="1" destOrd="0" presId="urn:microsoft.com/office/officeart/2005/8/layout/process1"/>
    <dgm:cxn modelId="{8EBEC281-CD33-4875-A691-58BC37847D13}" srcId="{86CB3773-235F-46E0-81AF-314D38237ED9}" destId="{2E1214EF-39B5-4E89-87C8-31B388D331CC}" srcOrd="4" destOrd="0" parTransId="{530C58EE-848F-4551-AFFC-F7C62F7A55B3}" sibTransId="{3754D2AF-1931-4940-BE16-7EBA085E1EDD}"/>
    <dgm:cxn modelId="{A381A49E-17FA-42F7-A373-380FFBF510AF}" type="presOf" srcId="{3754D2AF-1931-4940-BE16-7EBA085E1EDD}" destId="{008A4DD4-41F4-4EA1-A7DC-A58A2C95CA83}" srcOrd="1" destOrd="0" presId="urn:microsoft.com/office/officeart/2005/8/layout/process1"/>
    <dgm:cxn modelId="{74EA01A0-DA8F-4CED-AFC5-8033965AF9A0}" srcId="{86CB3773-235F-46E0-81AF-314D38237ED9}" destId="{8BC35F3F-9753-473A-BB58-CBBD633F592E}" srcOrd="1" destOrd="0" parTransId="{71B86DFD-E666-438B-9EB2-C95A22A81574}" sibTransId="{3BBFE8DA-5D92-4D04-B4C4-11ED8CA7F027}"/>
    <dgm:cxn modelId="{DCF328BA-4DBC-442B-A3D3-8558314B9340}" type="presOf" srcId="{7EFFD78C-ED96-44FE-A0DE-6D8DB7A998C3}" destId="{15955D59-747B-45AB-AF06-097D4DDC493F}" srcOrd="0" destOrd="0" presId="urn:microsoft.com/office/officeart/2005/8/layout/process1"/>
    <dgm:cxn modelId="{54BE33D3-DB24-4D2E-85A0-A07A888D779D}" srcId="{86CB3773-235F-46E0-81AF-314D38237ED9}" destId="{04AC9012-87A7-44FD-B8E9-2B767D7D7888}" srcOrd="5" destOrd="0" parTransId="{E7207AEF-A6BF-45A6-9A6B-6F0EA0675DD8}" sibTransId="{14D8BC90-F6F7-4281-B9AD-591E9A6FE943}"/>
    <dgm:cxn modelId="{CE311BE3-883B-4A34-8B84-116EBCECF0B4}" type="presOf" srcId="{3754D2AF-1931-4940-BE16-7EBA085E1EDD}" destId="{63507E89-0AB3-464E-B720-4896C0175792}" srcOrd="0" destOrd="0" presId="urn:microsoft.com/office/officeart/2005/8/layout/process1"/>
    <dgm:cxn modelId="{5296B6E8-BA7B-4156-8175-3D9DB590047C}" srcId="{86CB3773-235F-46E0-81AF-314D38237ED9}" destId="{CCA0AAAA-3FDA-484F-8CA9-5545DC8912F8}" srcOrd="0" destOrd="0" parTransId="{683036E1-87F6-43A0-9A50-76017717D081}" sibTransId="{7EFFD78C-ED96-44FE-A0DE-6D8DB7A998C3}"/>
    <dgm:cxn modelId="{F5E941FB-79A3-4AA5-9899-86861E5EBD40}" type="presOf" srcId="{86CB3773-235F-46E0-81AF-314D38237ED9}" destId="{0142BDAE-1B7D-4666-8785-CFB30372D18A}" srcOrd="0" destOrd="0" presId="urn:microsoft.com/office/officeart/2005/8/layout/process1"/>
    <dgm:cxn modelId="{9E56CCFB-2669-4766-8C77-2B5DA3025445}" type="presOf" srcId="{B6686D82-B4F8-4E89-BE96-9BAF3D726233}" destId="{14D714B4-1DE9-4DD0-8042-1E92A1EC58AD}" srcOrd="1" destOrd="0" presId="urn:microsoft.com/office/officeart/2005/8/layout/process1"/>
    <dgm:cxn modelId="{76533E62-01BB-4B0C-B503-32CDB2243E42}" type="presParOf" srcId="{0142BDAE-1B7D-4666-8785-CFB30372D18A}" destId="{6DFEB414-E40A-4103-BE0E-556631BDA69C}" srcOrd="0" destOrd="0" presId="urn:microsoft.com/office/officeart/2005/8/layout/process1"/>
    <dgm:cxn modelId="{1972E506-5D46-4DDB-9B56-6CBF05DA3D45}" type="presParOf" srcId="{0142BDAE-1B7D-4666-8785-CFB30372D18A}" destId="{15955D59-747B-45AB-AF06-097D4DDC493F}" srcOrd="1" destOrd="0" presId="urn:microsoft.com/office/officeart/2005/8/layout/process1"/>
    <dgm:cxn modelId="{76CF175B-DC81-46B9-9CFB-E8EAEC94EDC1}" type="presParOf" srcId="{15955D59-747B-45AB-AF06-097D4DDC493F}" destId="{E57CE83C-F0FE-46D1-BE34-ED5FD9B5A9B1}" srcOrd="0" destOrd="0" presId="urn:microsoft.com/office/officeart/2005/8/layout/process1"/>
    <dgm:cxn modelId="{FB2B4E7D-B237-4FF2-8EF2-918B2C235154}" type="presParOf" srcId="{0142BDAE-1B7D-4666-8785-CFB30372D18A}" destId="{B880E2C8-A926-441D-9E20-0FDBB5B6AC3A}" srcOrd="2" destOrd="0" presId="urn:microsoft.com/office/officeart/2005/8/layout/process1"/>
    <dgm:cxn modelId="{6F84A5A3-95B0-4938-8054-36D26AFFD910}" type="presParOf" srcId="{0142BDAE-1B7D-4666-8785-CFB30372D18A}" destId="{DE73E2C5-82F5-4D4D-804F-E271E5ADADC0}" srcOrd="3" destOrd="0" presId="urn:microsoft.com/office/officeart/2005/8/layout/process1"/>
    <dgm:cxn modelId="{96D831BF-B24A-445B-AB21-1CA156328292}" type="presParOf" srcId="{DE73E2C5-82F5-4D4D-804F-E271E5ADADC0}" destId="{8A6CB67E-1779-4AAB-99F9-B19356CC7296}" srcOrd="0" destOrd="0" presId="urn:microsoft.com/office/officeart/2005/8/layout/process1"/>
    <dgm:cxn modelId="{E2E5043B-B077-43C6-A019-D508683736EA}" type="presParOf" srcId="{0142BDAE-1B7D-4666-8785-CFB30372D18A}" destId="{D25447F6-887E-4796-A65E-40986ACC9631}" srcOrd="4" destOrd="0" presId="urn:microsoft.com/office/officeart/2005/8/layout/process1"/>
    <dgm:cxn modelId="{25503D40-6406-4469-861A-52A70361FDE1}" type="presParOf" srcId="{0142BDAE-1B7D-4666-8785-CFB30372D18A}" destId="{9C7FDAEA-3FF8-4807-A86E-C8DDBB6E4E34}" srcOrd="5" destOrd="0" presId="urn:microsoft.com/office/officeart/2005/8/layout/process1"/>
    <dgm:cxn modelId="{19648026-56C1-4A78-AD4D-FD2E5CF94F76}" type="presParOf" srcId="{9C7FDAEA-3FF8-4807-A86E-C8DDBB6E4E34}" destId="{95525EEC-44C8-4C24-AC35-60874D757DBB}" srcOrd="0" destOrd="0" presId="urn:microsoft.com/office/officeart/2005/8/layout/process1"/>
    <dgm:cxn modelId="{89309AF5-5816-4BD6-8A40-AF0C05C2118C}" type="presParOf" srcId="{0142BDAE-1B7D-4666-8785-CFB30372D18A}" destId="{F1623E64-6DAF-4B0A-ADEA-D432204680A9}" srcOrd="6" destOrd="0" presId="urn:microsoft.com/office/officeart/2005/8/layout/process1"/>
    <dgm:cxn modelId="{27B62FF6-31E0-4AC4-A546-34695B2927A2}" type="presParOf" srcId="{0142BDAE-1B7D-4666-8785-CFB30372D18A}" destId="{76AE5E3E-5046-408A-BEA8-4AF96995DF93}" srcOrd="7" destOrd="0" presId="urn:microsoft.com/office/officeart/2005/8/layout/process1"/>
    <dgm:cxn modelId="{9E09D8E6-136A-474A-97AE-653233D3166B}" type="presParOf" srcId="{76AE5E3E-5046-408A-BEA8-4AF96995DF93}" destId="{14D714B4-1DE9-4DD0-8042-1E92A1EC58AD}" srcOrd="0" destOrd="0" presId="urn:microsoft.com/office/officeart/2005/8/layout/process1"/>
    <dgm:cxn modelId="{D8B6AC7E-F88A-492D-8C69-24DD80781D19}" type="presParOf" srcId="{0142BDAE-1B7D-4666-8785-CFB30372D18A}" destId="{B2AC933D-1CD7-44C0-8841-41A67D2E9CB7}" srcOrd="8" destOrd="0" presId="urn:microsoft.com/office/officeart/2005/8/layout/process1"/>
    <dgm:cxn modelId="{ED9FFA20-FCDF-475D-9A67-1B3B3061DFA6}" type="presParOf" srcId="{0142BDAE-1B7D-4666-8785-CFB30372D18A}" destId="{63507E89-0AB3-464E-B720-4896C0175792}" srcOrd="9" destOrd="0" presId="urn:microsoft.com/office/officeart/2005/8/layout/process1"/>
    <dgm:cxn modelId="{E7F35DFF-D8BB-4048-A969-4166BD7C9FC2}" type="presParOf" srcId="{63507E89-0AB3-464E-B720-4896C0175792}" destId="{008A4DD4-41F4-4EA1-A7DC-A58A2C95CA83}" srcOrd="0" destOrd="0" presId="urn:microsoft.com/office/officeart/2005/8/layout/process1"/>
    <dgm:cxn modelId="{4F4DE2D6-0BE1-4531-8C73-C8E272283085}" type="presParOf" srcId="{0142BDAE-1B7D-4666-8785-CFB30372D18A}" destId="{53C836EF-3184-4AD6-8880-CC33FC8107B0}"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CB3773-235F-46E0-81AF-314D38237ED9}" type="doc">
      <dgm:prSet loTypeId="urn:microsoft.com/office/officeart/2005/8/layout/process1" loCatId="process" qsTypeId="urn:microsoft.com/office/officeart/2005/8/quickstyle/3d1" qsCatId="3D" csTypeId="urn:microsoft.com/office/officeart/2005/8/colors/accent2_3" csCatId="accent2" phldr="1"/>
      <dgm:spPr/>
    </dgm:pt>
    <dgm:pt modelId="{CCA0AAAA-3FDA-484F-8CA9-5545DC8912F8}">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METRA.COM</a:t>
          </a:r>
        </a:p>
      </dgm:t>
    </dgm:pt>
    <dgm:pt modelId="{683036E1-87F6-43A0-9A50-76017717D081}" type="parTrans" cxnId="{5296B6E8-BA7B-4156-8175-3D9DB590047C}">
      <dgm:prSet/>
      <dgm:spPr/>
      <dgm:t>
        <a:bodyPr/>
        <a:lstStyle/>
        <a:p>
          <a:endParaRPr lang="en-US"/>
        </a:p>
      </dgm:t>
    </dgm:pt>
    <dgm:pt modelId="{7EFFD78C-ED96-44FE-A0DE-6D8DB7A998C3}" type="sibTrans" cxnId="{5296B6E8-BA7B-4156-8175-3D9DB590047C}">
      <dgm:prSet/>
      <dgm:spPr>
        <a:solidFill>
          <a:srgbClr val="B73632"/>
        </a:solidFill>
      </dgm:spPr>
      <dgm:t>
        <a:bodyPr/>
        <a:lstStyle/>
        <a:p>
          <a:endParaRPr lang="en-US" dirty="0"/>
        </a:p>
      </dgm:t>
    </dgm:pt>
    <dgm:pt modelId="{8BC35F3F-9753-473A-BB58-CBBD633F592E}">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MAIN MENU</a:t>
          </a:r>
        </a:p>
      </dgm:t>
    </dgm:pt>
    <dgm:pt modelId="{71B86DFD-E666-438B-9EB2-C95A22A81574}" type="parTrans" cxnId="{74EA01A0-DA8F-4CED-AFC5-8033965AF9A0}">
      <dgm:prSet/>
      <dgm:spPr/>
      <dgm:t>
        <a:bodyPr/>
        <a:lstStyle/>
        <a:p>
          <a:endParaRPr lang="en-US"/>
        </a:p>
      </dgm:t>
    </dgm:pt>
    <dgm:pt modelId="{3BBFE8DA-5D92-4D04-B4C4-11ED8CA7F027}" type="sibTrans" cxnId="{74EA01A0-DA8F-4CED-AFC5-8033965AF9A0}">
      <dgm:prSet/>
      <dgm:spPr>
        <a:solidFill>
          <a:srgbClr val="B73632"/>
        </a:solidFill>
      </dgm:spPr>
      <dgm:t>
        <a:bodyPr/>
        <a:lstStyle/>
        <a:p>
          <a:endParaRPr lang="en-US" dirty="0"/>
        </a:p>
      </dgm:t>
    </dgm:pt>
    <dgm:pt modelId="{149E4A2E-2ABE-476A-8791-4187BACD0B25}">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PURCHASING &amp; PROCUREMENT</a:t>
          </a:r>
        </a:p>
      </dgm:t>
    </dgm:pt>
    <dgm:pt modelId="{A5EFE855-12EC-472E-A5A3-E6D79C420C05}" type="parTrans" cxnId="{138C5D02-C338-47D9-89EA-403DC1EFFF9E}">
      <dgm:prSet/>
      <dgm:spPr/>
      <dgm:t>
        <a:bodyPr/>
        <a:lstStyle/>
        <a:p>
          <a:endParaRPr lang="en-US"/>
        </a:p>
      </dgm:t>
    </dgm:pt>
    <dgm:pt modelId="{40005C29-9202-4017-8FA6-DD250610BC4E}" type="sibTrans" cxnId="{138C5D02-C338-47D9-89EA-403DC1EFFF9E}">
      <dgm:prSet/>
      <dgm:spPr/>
      <dgm:t>
        <a:bodyPr/>
        <a:lstStyle/>
        <a:p>
          <a:endParaRPr lang="en-US"/>
        </a:p>
      </dgm:t>
    </dgm:pt>
    <dgm:pt modelId="{2954372D-B553-454E-AAB9-3A28C49CABCC}">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BUSINESS OPPORTUNITIES AND RESOURCES</a:t>
          </a:r>
        </a:p>
      </dgm:t>
    </dgm:pt>
    <dgm:pt modelId="{4392BF69-E4EF-421C-B617-FC34216AFCC0}" type="parTrans" cxnId="{ECC64549-C464-42A6-8128-DD8BD1CDA529}">
      <dgm:prSet/>
      <dgm:spPr/>
      <dgm:t>
        <a:bodyPr/>
        <a:lstStyle/>
        <a:p>
          <a:endParaRPr lang="en-US"/>
        </a:p>
      </dgm:t>
    </dgm:pt>
    <dgm:pt modelId="{81C5F544-C31D-4A1C-AB7D-5F8AFE64BF6C}" type="sibTrans" cxnId="{ECC64549-C464-42A6-8128-DD8BD1CDA529}">
      <dgm:prSet/>
      <dgm:spPr>
        <a:solidFill>
          <a:srgbClr val="B73632"/>
        </a:solidFill>
      </dgm:spPr>
      <dgm:t>
        <a:bodyPr/>
        <a:lstStyle/>
        <a:p>
          <a:endParaRPr lang="en-US" dirty="0"/>
        </a:p>
      </dgm:t>
    </dgm:pt>
    <dgm:pt modelId="{0142BDAE-1B7D-4666-8785-CFB30372D18A}" type="pres">
      <dgm:prSet presAssocID="{86CB3773-235F-46E0-81AF-314D38237ED9}" presName="Name0" presStyleCnt="0">
        <dgm:presLayoutVars>
          <dgm:dir/>
          <dgm:resizeHandles val="exact"/>
        </dgm:presLayoutVars>
      </dgm:prSet>
      <dgm:spPr/>
    </dgm:pt>
    <dgm:pt modelId="{6DFEB414-E40A-4103-BE0E-556631BDA69C}" type="pres">
      <dgm:prSet presAssocID="{CCA0AAAA-3FDA-484F-8CA9-5545DC8912F8}" presName="node" presStyleLbl="node1" presStyleIdx="0" presStyleCnt="4" custLinFactNeighborX="-486" custLinFactNeighborY="40605">
        <dgm:presLayoutVars>
          <dgm:bulletEnabled val="1"/>
        </dgm:presLayoutVars>
      </dgm:prSet>
      <dgm:spPr/>
    </dgm:pt>
    <dgm:pt modelId="{15955D59-747B-45AB-AF06-097D4DDC493F}" type="pres">
      <dgm:prSet presAssocID="{7EFFD78C-ED96-44FE-A0DE-6D8DB7A998C3}" presName="sibTrans" presStyleLbl="sibTrans2D1" presStyleIdx="0" presStyleCnt="3"/>
      <dgm:spPr/>
    </dgm:pt>
    <dgm:pt modelId="{E57CE83C-F0FE-46D1-BE34-ED5FD9B5A9B1}" type="pres">
      <dgm:prSet presAssocID="{7EFFD78C-ED96-44FE-A0DE-6D8DB7A998C3}" presName="connectorText" presStyleLbl="sibTrans2D1" presStyleIdx="0" presStyleCnt="3"/>
      <dgm:spPr/>
    </dgm:pt>
    <dgm:pt modelId="{B880E2C8-A926-441D-9E20-0FDBB5B6AC3A}" type="pres">
      <dgm:prSet presAssocID="{8BC35F3F-9753-473A-BB58-CBBD633F592E}" presName="node" presStyleLbl="node1" presStyleIdx="1" presStyleCnt="4" custLinFactY="-30595" custLinFactNeighborX="1114" custLinFactNeighborY="-100000">
        <dgm:presLayoutVars>
          <dgm:bulletEnabled val="1"/>
        </dgm:presLayoutVars>
      </dgm:prSet>
      <dgm:spPr/>
    </dgm:pt>
    <dgm:pt modelId="{DE73E2C5-82F5-4D4D-804F-E271E5ADADC0}" type="pres">
      <dgm:prSet presAssocID="{3BBFE8DA-5D92-4D04-B4C4-11ED8CA7F027}" presName="sibTrans" presStyleLbl="sibTrans2D1" presStyleIdx="1" presStyleCnt="3"/>
      <dgm:spPr/>
    </dgm:pt>
    <dgm:pt modelId="{8A6CB67E-1779-4AAB-99F9-B19356CC7296}" type="pres">
      <dgm:prSet presAssocID="{3BBFE8DA-5D92-4D04-B4C4-11ED8CA7F027}" presName="connectorText" presStyleLbl="sibTrans2D1" presStyleIdx="1" presStyleCnt="3"/>
      <dgm:spPr/>
    </dgm:pt>
    <dgm:pt modelId="{6934205C-E080-4179-9486-CA1BC1A613E5}" type="pres">
      <dgm:prSet presAssocID="{2954372D-B553-454E-AAB9-3A28C49CABCC}" presName="node" presStyleLbl="node1" presStyleIdx="2" presStyleCnt="4">
        <dgm:presLayoutVars>
          <dgm:bulletEnabled val="1"/>
        </dgm:presLayoutVars>
      </dgm:prSet>
      <dgm:spPr/>
    </dgm:pt>
    <dgm:pt modelId="{538F1497-754A-401E-919C-5F52405DA3FE}" type="pres">
      <dgm:prSet presAssocID="{81C5F544-C31D-4A1C-AB7D-5F8AFE64BF6C}" presName="sibTrans" presStyleLbl="sibTrans2D1" presStyleIdx="2" presStyleCnt="3"/>
      <dgm:spPr/>
    </dgm:pt>
    <dgm:pt modelId="{231394A5-6D87-4F13-BDF5-2789388AEAE8}" type="pres">
      <dgm:prSet presAssocID="{81C5F544-C31D-4A1C-AB7D-5F8AFE64BF6C}" presName="connectorText" presStyleLbl="sibTrans2D1" presStyleIdx="2" presStyleCnt="3"/>
      <dgm:spPr/>
    </dgm:pt>
    <dgm:pt modelId="{D25447F6-887E-4796-A65E-40986ACC9631}" type="pres">
      <dgm:prSet presAssocID="{149E4A2E-2ABE-476A-8791-4187BACD0B25}" presName="node" presStyleLbl="node1" presStyleIdx="3" presStyleCnt="4">
        <dgm:presLayoutVars>
          <dgm:bulletEnabled val="1"/>
        </dgm:presLayoutVars>
      </dgm:prSet>
      <dgm:spPr/>
    </dgm:pt>
  </dgm:ptLst>
  <dgm:cxnLst>
    <dgm:cxn modelId="{138C5D02-C338-47D9-89EA-403DC1EFFF9E}" srcId="{86CB3773-235F-46E0-81AF-314D38237ED9}" destId="{149E4A2E-2ABE-476A-8791-4187BACD0B25}" srcOrd="3" destOrd="0" parTransId="{A5EFE855-12EC-472E-A5A3-E6D79C420C05}" sibTransId="{40005C29-9202-4017-8FA6-DD250610BC4E}"/>
    <dgm:cxn modelId="{0177EA16-17FE-43EE-AE29-2BA5D8DB3F25}" type="presOf" srcId="{149E4A2E-2ABE-476A-8791-4187BACD0B25}" destId="{D25447F6-887E-4796-A65E-40986ACC9631}" srcOrd="0" destOrd="0" presId="urn:microsoft.com/office/officeart/2005/8/layout/process1"/>
    <dgm:cxn modelId="{709C6B20-E33D-45C5-8198-843A898CBCB0}" type="presOf" srcId="{3BBFE8DA-5D92-4D04-B4C4-11ED8CA7F027}" destId="{8A6CB67E-1779-4AAB-99F9-B19356CC7296}" srcOrd="1" destOrd="0" presId="urn:microsoft.com/office/officeart/2005/8/layout/process1"/>
    <dgm:cxn modelId="{D5D96334-52B8-4FD1-AE1F-5FA4DEEE3343}" type="presOf" srcId="{7EFFD78C-ED96-44FE-A0DE-6D8DB7A998C3}" destId="{E57CE83C-F0FE-46D1-BE34-ED5FD9B5A9B1}" srcOrd="1" destOrd="0" presId="urn:microsoft.com/office/officeart/2005/8/layout/process1"/>
    <dgm:cxn modelId="{A2FA853E-9F96-49F5-B663-83400B8C9CD9}" type="presOf" srcId="{3BBFE8DA-5D92-4D04-B4C4-11ED8CA7F027}" destId="{DE73E2C5-82F5-4D4D-804F-E271E5ADADC0}" srcOrd="0" destOrd="0" presId="urn:microsoft.com/office/officeart/2005/8/layout/process1"/>
    <dgm:cxn modelId="{5E226561-88F8-45AE-A8DD-EB585FC1DC9E}" type="presOf" srcId="{CCA0AAAA-3FDA-484F-8CA9-5545DC8912F8}" destId="{6DFEB414-E40A-4103-BE0E-556631BDA69C}" srcOrd="0" destOrd="0" presId="urn:microsoft.com/office/officeart/2005/8/layout/process1"/>
    <dgm:cxn modelId="{E2B5EA41-E8DC-450A-8814-0F46B577B370}" type="presOf" srcId="{8BC35F3F-9753-473A-BB58-CBBD633F592E}" destId="{B880E2C8-A926-441D-9E20-0FDBB5B6AC3A}" srcOrd="0" destOrd="0" presId="urn:microsoft.com/office/officeart/2005/8/layout/process1"/>
    <dgm:cxn modelId="{ECC64549-C464-42A6-8128-DD8BD1CDA529}" srcId="{86CB3773-235F-46E0-81AF-314D38237ED9}" destId="{2954372D-B553-454E-AAB9-3A28C49CABCC}" srcOrd="2" destOrd="0" parTransId="{4392BF69-E4EF-421C-B617-FC34216AFCC0}" sibTransId="{81C5F544-C31D-4A1C-AB7D-5F8AFE64BF6C}"/>
    <dgm:cxn modelId="{74EA01A0-DA8F-4CED-AFC5-8033965AF9A0}" srcId="{86CB3773-235F-46E0-81AF-314D38237ED9}" destId="{8BC35F3F-9753-473A-BB58-CBBD633F592E}" srcOrd="1" destOrd="0" parTransId="{71B86DFD-E666-438B-9EB2-C95A22A81574}" sibTransId="{3BBFE8DA-5D92-4D04-B4C4-11ED8CA7F027}"/>
    <dgm:cxn modelId="{DCF328BA-4DBC-442B-A3D3-8558314B9340}" type="presOf" srcId="{7EFFD78C-ED96-44FE-A0DE-6D8DB7A998C3}" destId="{15955D59-747B-45AB-AF06-097D4DDC493F}" srcOrd="0" destOrd="0" presId="urn:microsoft.com/office/officeart/2005/8/layout/process1"/>
    <dgm:cxn modelId="{4D5A17D9-C098-45D5-90B8-37A122141E93}" type="presOf" srcId="{2954372D-B553-454E-AAB9-3A28C49CABCC}" destId="{6934205C-E080-4179-9486-CA1BC1A613E5}" srcOrd="0" destOrd="0" presId="urn:microsoft.com/office/officeart/2005/8/layout/process1"/>
    <dgm:cxn modelId="{8FDF41E4-2193-4379-842D-FB7A28D7EBE9}" type="presOf" srcId="{81C5F544-C31D-4A1C-AB7D-5F8AFE64BF6C}" destId="{538F1497-754A-401E-919C-5F52405DA3FE}" srcOrd="0" destOrd="0" presId="urn:microsoft.com/office/officeart/2005/8/layout/process1"/>
    <dgm:cxn modelId="{5296B6E8-BA7B-4156-8175-3D9DB590047C}" srcId="{86CB3773-235F-46E0-81AF-314D38237ED9}" destId="{CCA0AAAA-3FDA-484F-8CA9-5545DC8912F8}" srcOrd="0" destOrd="0" parTransId="{683036E1-87F6-43A0-9A50-76017717D081}" sibTransId="{7EFFD78C-ED96-44FE-A0DE-6D8DB7A998C3}"/>
    <dgm:cxn modelId="{69B6D9ED-6E7F-42D5-967A-96F042CD7A53}" type="presOf" srcId="{81C5F544-C31D-4A1C-AB7D-5F8AFE64BF6C}" destId="{231394A5-6D87-4F13-BDF5-2789388AEAE8}" srcOrd="1" destOrd="0" presId="urn:microsoft.com/office/officeart/2005/8/layout/process1"/>
    <dgm:cxn modelId="{F5E941FB-79A3-4AA5-9899-86861E5EBD40}" type="presOf" srcId="{86CB3773-235F-46E0-81AF-314D38237ED9}" destId="{0142BDAE-1B7D-4666-8785-CFB30372D18A}" srcOrd="0" destOrd="0" presId="urn:microsoft.com/office/officeart/2005/8/layout/process1"/>
    <dgm:cxn modelId="{76533E62-01BB-4B0C-B503-32CDB2243E42}" type="presParOf" srcId="{0142BDAE-1B7D-4666-8785-CFB30372D18A}" destId="{6DFEB414-E40A-4103-BE0E-556631BDA69C}" srcOrd="0" destOrd="0" presId="urn:microsoft.com/office/officeart/2005/8/layout/process1"/>
    <dgm:cxn modelId="{1972E506-5D46-4DDB-9B56-6CBF05DA3D45}" type="presParOf" srcId="{0142BDAE-1B7D-4666-8785-CFB30372D18A}" destId="{15955D59-747B-45AB-AF06-097D4DDC493F}" srcOrd="1" destOrd="0" presId="urn:microsoft.com/office/officeart/2005/8/layout/process1"/>
    <dgm:cxn modelId="{76CF175B-DC81-46B9-9CFB-E8EAEC94EDC1}" type="presParOf" srcId="{15955D59-747B-45AB-AF06-097D4DDC493F}" destId="{E57CE83C-F0FE-46D1-BE34-ED5FD9B5A9B1}" srcOrd="0" destOrd="0" presId="urn:microsoft.com/office/officeart/2005/8/layout/process1"/>
    <dgm:cxn modelId="{FB2B4E7D-B237-4FF2-8EF2-918B2C235154}" type="presParOf" srcId="{0142BDAE-1B7D-4666-8785-CFB30372D18A}" destId="{B880E2C8-A926-441D-9E20-0FDBB5B6AC3A}" srcOrd="2" destOrd="0" presId="urn:microsoft.com/office/officeart/2005/8/layout/process1"/>
    <dgm:cxn modelId="{6F84A5A3-95B0-4938-8054-36D26AFFD910}" type="presParOf" srcId="{0142BDAE-1B7D-4666-8785-CFB30372D18A}" destId="{DE73E2C5-82F5-4D4D-804F-E271E5ADADC0}" srcOrd="3" destOrd="0" presId="urn:microsoft.com/office/officeart/2005/8/layout/process1"/>
    <dgm:cxn modelId="{96D831BF-B24A-445B-AB21-1CA156328292}" type="presParOf" srcId="{DE73E2C5-82F5-4D4D-804F-E271E5ADADC0}" destId="{8A6CB67E-1779-4AAB-99F9-B19356CC7296}" srcOrd="0" destOrd="0" presId="urn:microsoft.com/office/officeart/2005/8/layout/process1"/>
    <dgm:cxn modelId="{C8497178-FE09-4FFD-9D04-4F29DDDBA9D8}" type="presParOf" srcId="{0142BDAE-1B7D-4666-8785-CFB30372D18A}" destId="{6934205C-E080-4179-9486-CA1BC1A613E5}" srcOrd="4" destOrd="0" presId="urn:microsoft.com/office/officeart/2005/8/layout/process1"/>
    <dgm:cxn modelId="{D802912A-533B-40AB-93CE-FD199CE648F5}" type="presParOf" srcId="{0142BDAE-1B7D-4666-8785-CFB30372D18A}" destId="{538F1497-754A-401E-919C-5F52405DA3FE}" srcOrd="5" destOrd="0" presId="urn:microsoft.com/office/officeart/2005/8/layout/process1"/>
    <dgm:cxn modelId="{045F311D-6061-4C03-A5EB-ECFDF1D72875}" type="presParOf" srcId="{538F1497-754A-401E-919C-5F52405DA3FE}" destId="{231394A5-6D87-4F13-BDF5-2789388AEAE8}" srcOrd="0" destOrd="0" presId="urn:microsoft.com/office/officeart/2005/8/layout/process1"/>
    <dgm:cxn modelId="{E2E5043B-B077-43C6-A019-D508683736EA}" type="presParOf" srcId="{0142BDAE-1B7D-4666-8785-CFB30372D18A}" destId="{D25447F6-887E-4796-A65E-40986ACC963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B3773-235F-46E0-81AF-314D38237ED9}" type="doc">
      <dgm:prSet loTypeId="urn:microsoft.com/office/officeart/2005/8/layout/process1" loCatId="process" qsTypeId="urn:microsoft.com/office/officeart/2005/8/quickstyle/3d1" qsCatId="3D" csTypeId="urn:microsoft.com/office/officeart/2005/8/colors/accent2_3" csCatId="accent2" phldr="1"/>
      <dgm:spPr/>
    </dgm:pt>
    <dgm:pt modelId="{8BC35F3F-9753-473A-BB58-CBBD633F592E}">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MAIN MENU</a:t>
          </a:r>
        </a:p>
      </dgm:t>
    </dgm:pt>
    <dgm:pt modelId="{71B86DFD-E666-438B-9EB2-C95A22A81574}" type="parTrans" cxnId="{74EA01A0-DA8F-4CED-AFC5-8033965AF9A0}">
      <dgm:prSet/>
      <dgm:spPr/>
      <dgm:t>
        <a:bodyPr/>
        <a:lstStyle/>
        <a:p>
          <a:endParaRPr lang="en-US"/>
        </a:p>
      </dgm:t>
    </dgm:pt>
    <dgm:pt modelId="{3BBFE8DA-5D92-4D04-B4C4-11ED8CA7F027}" type="sibTrans" cxnId="{74EA01A0-DA8F-4CED-AFC5-8033965AF9A0}">
      <dgm:prSet/>
      <dgm:spPr>
        <a:solidFill>
          <a:srgbClr val="B73632"/>
        </a:solidFill>
      </dgm:spPr>
      <dgm:t>
        <a:bodyPr/>
        <a:lstStyle/>
        <a:p>
          <a:endParaRPr lang="en-US" dirty="0"/>
        </a:p>
      </dgm:t>
    </dgm:pt>
    <dgm:pt modelId="{149E4A2E-2ABE-476A-8791-4187BACD0B25}">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PURCHASING &amp; PROCUREMENT</a:t>
          </a:r>
        </a:p>
      </dgm:t>
    </dgm:pt>
    <dgm:pt modelId="{A5EFE855-12EC-472E-A5A3-E6D79C420C05}" type="parTrans" cxnId="{138C5D02-C338-47D9-89EA-403DC1EFFF9E}">
      <dgm:prSet/>
      <dgm:spPr/>
      <dgm:t>
        <a:bodyPr/>
        <a:lstStyle/>
        <a:p>
          <a:endParaRPr lang="en-US"/>
        </a:p>
      </dgm:t>
    </dgm:pt>
    <dgm:pt modelId="{40005C29-9202-4017-8FA6-DD250610BC4E}" type="sibTrans" cxnId="{138C5D02-C338-47D9-89EA-403DC1EFFF9E}">
      <dgm:prSet/>
      <dgm:spPr/>
      <dgm:t>
        <a:bodyPr/>
        <a:lstStyle/>
        <a:p>
          <a:endParaRPr lang="en-US"/>
        </a:p>
      </dgm:t>
    </dgm:pt>
    <dgm:pt modelId="{9462774C-61EF-45CA-9BF5-9D48C2C39258}">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BUSINESS OPPORTUNITIES AND RESOURCES</a:t>
          </a:r>
        </a:p>
      </dgm:t>
    </dgm:pt>
    <dgm:pt modelId="{C1BD63D3-FE4F-4D38-9554-CEF40FDE30F6}" type="parTrans" cxnId="{F803A924-7F47-46B9-81BB-603874B451FA}">
      <dgm:prSet/>
      <dgm:spPr/>
      <dgm:t>
        <a:bodyPr/>
        <a:lstStyle/>
        <a:p>
          <a:endParaRPr lang="en-US"/>
        </a:p>
      </dgm:t>
    </dgm:pt>
    <dgm:pt modelId="{3B1CC9DC-CB58-46DF-BB0D-ABFC6D5E574D}" type="sibTrans" cxnId="{F803A924-7F47-46B9-81BB-603874B451FA}">
      <dgm:prSet/>
      <dgm:spPr>
        <a:solidFill>
          <a:srgbClr val="B73632"/>
        </a:solidFill>
      </dgm:spPr>
      <dgm:t>
        <a:bodyPr/>
        <a:lstStyle/>
        <a:p>
          <a:endParaRPr lang="en-US" dirty="0"/>
        </a:p>
      </dgm:t>
    </dgm:pt>
    <dgm:pt modelId="{CCA0AAAA-3FDA-484F-8CA9-5545DC8912F8}">
      <dgm:prSet phldrT="[Text]">
        <dgm:style>
          <a:lnRef idx="2">
            <a:schemeClr val="accent6"/>
          </a:lnRef>
          <a:fillRef idx="1">
            <a:schemeClr val="lt1"/>
          </a:fillRef>
          <a:effectRef idx="0">
            <a:schemeClr val="accent6"/>
          </a:effectRef>
          <a:fontRef idx="minor">
            <a:schemeClr val="dk1"/>
          </a:fontRef>
        </dgm:style>
      </dgm:prSet>
      <dgm:spPr>
        <a:solidFill>
          <a:schemeClr val="accent2">
            <a:lumMod val="20000"/>
            <a:lumOff val="80000"/>
          </a:schemeClr>
        </a:solidFill>
      </dgm:spPr>
      <dgm:t>
        <a:bodyPr/>
        <a:lstStyle/>
        <a:p>
          <a:r>
            <a:rPr lang="en-US" dirty="0"/>
            <a:t>METRA.COM</a:t>
          </a:r>
        </a:p>
      </dgm:t>
    </dgm:pt>
    <dgm:pt modelId="{7EFFD78C-ED96-44FE-A0DE-6D8DB7A998C3}" type="sibTrans" cxnId="{5296B6E8-BA7B-4156-8175-3D9DB590047C}">
      <dgm:prSet/>
      <dgm:spPr/>
      <dgm:t>
        <a:bodyPr/>
        <a:lstStyle/>
        <a:p>
          <a:endParaRPr lang="en-US" dirty="0"/>
        </a:p>
      </dgm:t>
    </dgm:pt>
    <dgm:pt modelId="{683036E1-87F6-43A0-9A50-76017717D081}" type="parTrans" cxnId="{5296B6E8-BA7B-4156-8175-3D9DB590047C}">
      <dgm:prSet/>
      <dgm:spPr/>
      <dgm:t>
        <a:bodyPr/>
        <a:lstStyle/>
        <a:p>
          <a:endParaRPr lang="en-US"/>
        </a:p>
      </dgm:t>
    </dgm:pt>
    <dgm:pt modelId="{0142BDAE-1B7D-4666-8785-CFB30372D18A}" type="pres">
      <dgm:prSet presAssocID="{86CB3773-235F-46E0-81AF-314D38237ED9}" presName="Name0" presStyleCnt="0">
        <dgm:presLayoutVars>
          <dgm:dir/>
          <dgm:resizeHandles val="exact"/>
        </dgm:presLayoutVars>
      </dgm:prSet>
      <dgm:spPr/>
    </dgm:pt>
    <dgm:pt modelId="{6DFEB414-E40A-4103-BE0E-556631BDA69C}" type="pres">
      <dgm:prSet presAssocID="{CCA0AAAA-3FDA-484F-8CA9-5545DC8912F8}" presName="node" presStyleLbl="node1" presStyleIdx="0" presStyleCnt="4" custLinFactNeighborX="-486" custLinFactNeighborY="40605">
        <dgm:presLayoutVars>
          <dgm:bulletEnabled val="1"/>
        </dgm:presLayoutVars>
      </dgm:prSet>
      <dgm:spPr/>
    </dgm:pt>
    <dgm:pt modelId="{15955D59-747B-45AB-AF06-097D4DDC493F}" type="pres">
      <dgm:prSet presAssocID="{7EFFD78C-ED96-44FE-A0DE-6D8DB7A998C3}" presName="sibTrans" presStyleLbl="sibTrans2D1" presStyleIdx="0" presStyleCnt="3"/>
      <dgm:spPr/>
    </dgm:pt>
    <dgm:pt modelId="{E57CE83C-F0FE-46D1-BE34-ED5FD9B5A9B1}" type="pres">
      <dgm:prSet presAssocID="{7EFFD78C-ED96-44FE-A0DE-6D8DB7A998C3}" presName="connectorText" presStyleLbl="sibTrans2D1" presStyleIdx="0" presStyleCnt="3"/>
      <dgm:spPr/>
    </dgm:pt>
    <dgm:pt modelId="{B880E2C8-A926-441D-9E20-0FDBB5B6AC3A}" type="pres">
      <dgm:prSet presAssocID="{8BC35F3F-9753-473A-BB58-CBBD633F592E}" presName="node" presStyleLbl="node1" presStyleIdx="1" presStyleCnt="4" custLinFactY="-30595" custLinFactNeighborX="1114" custLinFactNeighborY="-100000">
        <dgm:presLayoutVars>
          <dgm:bulletEnabled val="1"/>
        </dgm:presLayoutVars>
      </dgm:prSet>
      <dgm:spPr/>
    </dgm:pt>
    <dgm:pt modelId="{DE73E2C5-82F5-4D4D-804F-E271E5ADADC0}" type="pres">
      <dgm:prSet presAssocID="{3BBFE8DA-5D92-4D04-B4C4-11ED8CA7F027}" presName="sibTrans" presStyleLbl="sibTrans2D1" presStyleIdx="1" presStyleCnt="3"/>
      <dgm:spPr/>
    </dgm:pt>
    <dgm:pt modelId="{8A6CB67E-1779-4AAB-99F9-B19356CC7296}" type="pres">
      <dgm:prSet presAssocID="{3BBFE8DA-5D92-4D04-B4C4-11ED8CA7F027}" presName="connectorText" presStyleLbl="sibTrans2D1" presStyleIdx="1" presStyleCnt="3"/>
      <dgm:spPr/>
    </dgm:pt>
    <dgm:pt modelId="{47266D9F-A827-42E5-9265-342747B6244C}" type="pres">
      <dgm:prSet presAssocID="{9462774C-61EF-45CA-9BF5-9D48C2C39258}" presName="node" presStyleLbl="node1" presStyleIdx="2" presStyleCnt="4">
        <dgm:presLayoutVars>
          <dgm:bulletEnabled val="1"/>
        </dgm:presLayoutVars>
      </dgm:prSet>
      <dgm:spPr/>
    </dgm:pt>
    <dgm:pt modelId="{EBAD2E41-9115-47A2-9E8B-5DC877FF46F3}" type="pres">
      <dgm:prSet presAssocID="{3B1CC9DC-CB58-46DF-BB0D-ABFC6D5E574D}" presName="sibTrans" presStyleLbl="sibTrans2D1" presStyleIdx="2" presStyleCnt="3"/>
      <dgm:spPr/>
    </dgm:pt>
    <dgm:pt modelId="{ED881806-64DF-4354-9DB8-6B75A6110929}" type="pres">
      <dgm:prSet presAssocID="{3B1CC9DC-CB58-46DF-BB0D-ABFC6D5E574D}" presName="connectorText" presStyleLbl="sibTrans2D1" presStyleIdx="2" presStyleCnt="3"/>
      <dgm:spPr/>
    </dgm:pt>
    <dgm:pt modelId="{D25447F6-887E-4796-A65E-40986ACC9631}" type="pres">
      <dgm:prSet presAssocID="{149E4A2E-2ABE-476A-8791-4187BACD0B25}" presName="node" presStyleLbl="node1" presStyleIdx="3" presStyleCnt="4">
        <dgm:presLayoutVars>
          <dgm:bulletEnabled val="1"/>
        </dgm:presLayoutVars>
      </dgm:prSet>
      <dgm:spPr/>
    </dgm:pt>
  </dgm:ptLst>
  <dgm:cxnLst>
    <dgm:cxn modelId="{138C5D02-C338-47D9-89EA-403DC1EFFF9E}" srcId="{86CB3773-235F-46E0-81AF-314D38237ED9}" destId="{149E4A2E-2ABE-476A-8791-4187BACD0B25}" srcOrd="3" destOrd="0" parTransId="{A5EFE855-12EC-472E-A5A3-E6D79C420C05}" sibTransId="{40005C29-9202-4017-8FA6-DD250610BC4E}"/>
    <dgm:cxn modelId="{0177EA16-17FE-43EE-AE29-2BA5D8DB3F25}" type="presOf" srcId="{149E4A2E-2ABE-476A-8791-4187BACD0B25}" destId="{D25447F6-887E-4796-A65E-40986ACC9631}" srcOrd="0" destOrd="0" presId="urn:microsoft.com/office/officeart/2005/8/layout/process1"/>
    <dgm:cxn modelId="{709C6B20-E33D-45C5-8198-843A898CBCB0}" type="presOf" srcId="{3BBFE8DA-5D92-4D04-B4C4-11ED8CA7F027}" destId="{8A6CB67E-1779-4AAB-99F9-B19356CC7296}" srcOrd="1" destOrd="0" presId="urn:microsoft.com/office/officeart/2005/8/layout/process1"/>
    <dgm:cxn modelId="{F803A924-7F47-46B9-81BB-603874B451FA}" srcId="{86CB3773-235F-46E0-81AF-314D38237ED9}" destId="{9462774C-61EF-45CA-9BF5-9D48C2C39258}" srcOrd="2" destOrd="0" parTransId="{C1BD63D3-FE4F-4D38-9554-CEF40FDE30F6}" sibTransId="{3B1CC9DC-CB58-46DF-BB0D-ABFC6D5E574D}"/>
    <dgm:cxn modelId="{D5D96334-52B8-4FD1-AE1F-5FA4DEEE3343}" type="presOf" srcId="{7EFFD78C-ED96-44FE-A0DE-6D8DB7A998C3}" destId="{E57CE83C-F0FE-46D1-BE34-ED5FD9B5A9B1}" srcOrd="1" destOrd="0" presId="urn:microsoft.com/office/officeart/2005/8/layout/process1"/>
    <dgm:cxn modelId="{A2FA853E-9F96-49F5-B663-83400B8C9CD9}" type="presOf" srcId="{3BBFE8DA-5D92-4D04-B4C4-11ED8CA7F027}" destId="{DE73E2C5-82F5-4D4D-804F-E271E5ADADC0}" srcOrd="0" destOrd="0" presId="urn:microsoft.com/office/officeart/2005/8/layout/process1"/>
    <dgm:cxn modelId="{5E226561-88F8-45AE-A8DD-EB585FC1DC9E}" type="presOf" srcId="{CCA0AAAA-3FDA-484F-8CA9-5545DC8912F8}" destId="{6DFEB414-E40A-4103-BE0E-556631BDA69C}" srcOrd="0" destOrd="0" presId="urn:microsoft.com/office/officeart/2005/8/layout/process1"/>
    <dgm:cxn modelId="{E2B5EA41-E8DC-450A-8814-0F46B577B370}" type="presOf" srcId="{8BC35F3F-9753-473A-BB58-CBBD633F592E}" destId="{B880E2C8-A926-441D-9E20-0FDBB5B6AC3A}" srcOrd="0" destOrd="0" presId="urn:microsoft.com/office/officeart/2005/8/layout/process1"/>
    <dgm:cxn modelId="{912D9E47-14DF-4D33-AA23-18F18B2332E5}" type="presOf" srcId="{3B1CC9DC-CB58-46DF-BB0D-ABFC6D5E574D}" destId="{EBAD2E41-9115-47A2-9E8B-5DC877FF46F3}" srcOrd="0" destOrd="0" presId="urn:microsoft.com/office/officeart/2005/8/layout/process1"/>
    <dgm:cxn modelId="{2224DD90-F521-4E0D-B1DF-28E0C5CE8263}" type="presOf" srcId="{9462774C-61EF-45CA-9BF5-9D48C2C39258}" destId="{47266D9F-A827-42E5-9265-342747B6244C}" srcOrd="0" destOrd="0" presId="urn:microsoft.com/office/officeart/2005/8/layout/process1"/>
    <dgm:cxn modelId="{74EA01A0-DA8F-4CED-AFC5-8033965AF9A0}" srcId="{86CB3773-235F-46E0-81AF-314D38237ED9}" destId="{8BC35F3F-9753-473A-BB58-CBBD633F592E}" srcOrd="1" destOrd="0" parTransId="{71B86DFD-E666-438B-9EB2-C95A22A81574}" sibTransId="{3BBFE8DA-5D92-4D04-B4C4-11ED8CA7F027}"/>
    <dgm:cxn modelId="{DCF328BA-4DBC-442B-A3D3-8558314B9340}" type="presOf" srcId="{7EFFD78C-ED96-44FE-A0DE-6D8DB7A998C3}" destId="{15955D59-747B-45AB-AF06-097D4DDC493F}" srcOrd="0" destOrd="0" presId="urn:microsoft.com/office/officeart/2005/8/layout/process1"/>
    <dgm:cxn modelId="{06EB4CE5-5E25-42B2-9E77-E2777672F156}" type="presOf" srcId="{3B1CC9DC-CB58-46DF-BB0D-ABFC6D5E574D}" destId="{ED881806-64DF-4354-9DB8-6B75A6110929}" srcOrd="1" destOrd="0" presId="urn:microsoft.com/office/officeart/2005/8/layout/process1"/>
    <dgm:cxn modelId="{5296B6E8-BA7B-4156-8175-3D9DB590047C}" srcId="{86CB3773-235F-46E0-81AF-314D38237ED9}" destId="{CCA0AAAA-3FDA-484F-8CA9-5545DC8912F8}" srcOrd="0" destOrd="0" parTransId="{683036E1-87F6-43A0-9A50-76017717D081}" sibTransId="{7EFFD78C-ED96-44FE-A0DE-6D8DB7A998C3}"/>
    <dgm:cxn modelId="{F5E941FB-79A3-4AA5-9899-86861E5EBD40}" type="presOf" srcId="{86CB3773-235F-46E0-81AF-314D38237ED9}" destId="{0142BDAE-1B7D-4666-8785-CFB30372D18A}" srcOrd="0" destOrd="0" presId="urn:microsoft.com/office/officeart/2005/8/layout/process1"/>
    <dgm:cxn modelId="{76533E62-01BB-4B0C-B503-32CDB2243E42}" type="presParOf" srcId="{0142BDAE-1B7D-4666-8785-CFB30372D18A}" destId="{6DFEB414-E40A-4103-BE0E-556631BDA69C}" srcOrd="0" destOrd="0" presId="urn:microsoft.com/office/officeart/2005/8/layout/process1"/>
    <dgm:cxn modelId="{1972E506-5D46-4DDB-9B56-6CBF05DA3D45}" type="presParOf" srcId="{0142BDAE-1B7D-4666-8785-CFB30372D18A}" destId="{15955D59-747B-45AB-AF06-097D4DDC493F}" srcOrd="1" destOrd="0" presId="urn:microsoft.com/office/officeart/2005/8/layout/process1"/>
    <dgm:cxn modelId="{76CF175B-DC81-46B9-9CFB-E8EAEC94EDC1}" type="presParOf" srcId="{15955D59-747B-45AB-AF06-097D4DDC493F}" destId="{E57CE83C-F0FE-46D1-BE34-ED5FD9B5A9B1}" srcOrd="0" destOrd="0" presId="urn:microsoft.com/office/officeart/2005/8/layout/process1"/>
    <dgm:cxn modelId="{FB2B4E7D-B237-4FF2-8EF2-918B2C235154}" type="presParOf" srcId="{0142BDAE-1B7D-4666-8785-CFB30372D18A}" destId="{B880E2C8-A926-441D-9E20-0FDBB5B6AC3A}" srcOrd="2" destOrd="0" presId="urn:microsoft.com/office/officeart/2005/8/layout/process1"/>
    <dgm:cxn modelId="{6F84A5A3-95B0-4938-8054-36D26AFFD910}" type="presParOf" srcId="{0142BDAE-1B7D-4666-8785-CFB30372D18A}" destId="{DE73E2C5-82F5-4D4D-804F-E271E5ADADC0}" srcOrd="3" destOrd="0" presId="urn:microsoft.com/office/officeart/2005/8/layout/process1"/>
    <dgm:cxn modelId="{96D831BF-B24A-445B-AB21-1CA156328292}" type="presParOf" srcId="{DE73E2C5-82F5-4D4D-804F-E271E5ADADC0}" destId="{8A6CB67E-1779-4AAB-99F9-B19356CC7296}" srcOrd="0" destOrd="0" presId="urn:microsoft.com/office/officeart/2005/8/layout/process1"/>
    <dgm:cxn modelId="{0BB25CFE-DEAC-4D84-839F-46924C786082}" type="presParOf" srcId="{0142BDAE-1B7D-4666-8785-CFB30372D18A}" destId="{47266D9F-A827-42E5-9265-342747B6244C}" srcOrd="4" destOrd="0" presId="urn:microsoft.com/office/officeart/2005/8/layout/process1"/>
    <dgm:cxn modelId="{C43687E8-409C-4EE8-8342-54C4B9DA0894}" type="presParOf" srcId="{0142BDAE-1B7D-4666-8785-CFB30372D18A}" destId="{EBAD2E41-9115-47A2-9E8B-5DC877FF46F3}" srcOrd="5" destOrd="0" presId="urn:microsoft.com/office/officeart/2005/8/layout/process1"/>
    <dgm:cxn modelId="{022A823B-67A3-467C-85DC-C2F477FD48FF}" type="presParOf" srcId="{EBAD2E41-9115-47A2-9E8B-5DC877FF46F3}" destId="{ED881806-64DF-4354-9DB8-6B75A6110929}" srcOrd="0" destOrd="0" presId="urn:microsoft.com/office/officeart/2005/8/layout/process1"/>
    <dgm:cxn modelId="{E2E5043B-B077-43C6-A019-D508683736EA}" type="presParOf" srcId="{0142BDAE-1B7D-4666-8785-CFB30372D18A}" destId="{D25447F6-887E-4796-A65E-40986ACC963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EB414-E40A-4103-BE0E-556631BDA69C}">
      <dsp:nvSpPr>
        <dsp:cNvPr id="0" name=""/>
        <dsp:cNvSpPr/>
      </dsp:nvSpPr>
      <dsp:spPr>
        <a:xfrm>
          <a:off x="0" y="0"/>
          <a:ext cx="1376363" cy="555264"/>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METRA.COM</a:t>
          </a:r>
        </a:p>
      </dsp:txBody>
      <dsp:txXfrm>
        <a:off x="16263" y="16263"/>
        <a:ext cx="1343837" cy="522738"/>
      </dsp:txXfrm>
    </dsp:sp>
    <dsp:sp modelId="{15955D59-747B-45AB-AF06-097D4DDC493F}">
      <dsp:nvSpPr>
        <dsp:cNvPr id="0" name=""/>
        <dsp:cNvSpPr/>
      </dsp:nvSpPr>
      <dsp:spPr>
        <a:xfrm>
          <a:off x="1515532" y="106962"/>
          <a:ext cx="295039" cy="341338"/>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1515532" y="175230"/>
        <a:ext cx="206527" cy="204802"/>
      </dsp:txXfrm>
    </dsp:sp>
    <dsp:sp modelId="{B880E2C8-A926-441D-9E20-0FDBB5B6AC3A}">
      <dsp:nvSpPr>
        <dsp:cNvPr id="0" name=""/>
        <dsp:cNvSpPr/>
      </dsp:nvSpPr>
      <dsp:spPr>
        <a:xfrm>
          <a:off x="1933041" y="0"/>
          <a:ext cx="1376363" cy="555264"/>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MAIN MENU</a:t>
          </a:r>
        </a:p>
      </dsp:txBody>
      <dsp:txXfrm>
        <a:off x="1949304" y="16263"/>
        <a:ext cx="1343837" cy="522738"/>
      </dsp:txXfrm>
    </dsp:sp>
    <dsp:sp modelId="{DE73E2C5-82F5-4D4D-804F-E271E5ADADC0}">
      <dsp:nvSpPr>
        <dsp:cNvPr id="0" name=""/>
        <dsp:cNvSpPr/>
      </dsp:nvSpPr>
      <dsp:spPr>
        <a:xfrm>
          <a:off x="3445507" y="106962"/>
          <a:ext cx="288538" cy="341338"/>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3445507" y="175230"/>
        <a:ext cx="201977" cy="204802"/>
      </dsp:txXfrm>
    </dsp:sp>
    <dsp:sp modelId="{D25447F6-887E-4796-A65E-40986ACC9631}">
      <dsp:nvSpPr>
        <dsp:cNvPr id="0" name=""/>
        <dsp:cNvSpPr/>
      </dsp:nvSpPr>
      <dsp:spPr>
        <a:xfrm>
          <a:off x="3853816" y="0"/>
          <a:ext cx="1376363" cy="555264"/>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BUSINESS OPPORTUNITIES AND RESOURCES</a:t>
          </a:r>
        </a:p>
      </dsp:txBody>
      <dsp:txXfrm>
        <a:off x="3870079" y="16263"/>
        <a:ext cx="1343837" cy="522738"/>
      </dsp:txXfrm>
    </dsp:sp>
    <dsp:sp modelId="{9C7FDAEA-3FF8-4807-A86E-C8DDBB6E4E34}">
      <dsp:nvSpPr>
        <dsp:cNvPr id="0" name=""/>
        <dsp:cNvSpPr/>
      </dsp:nvSpPr>
      <dsp:spPr>
        <a:xfrm>
          <a:off x="5367815" y="106962"/>
          <a:ext cx="291788" cy="341338"/>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5367815" y="175230"/>
        <a:ext cx="204252" cy="204802"/>
      </dsp:txXfrm>
    </dsp:sp>
    <dsp:sp modelId="{F1623E64-6DAF-4B0A-ADEA-D432204680A9}">
      <dsp:nvSpPr>
        <dsp:cNvPr id="0" name=""/>
        <dsp:cNvSpPr/>
      </dsp:nvSpPr>
      <dsp:spPr>
        <a:xfrm>
          <a:off x="5780724" y="0"/>
          <a:ext cx="1376363" cy="555264"/>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OFFICE OF DIVERSITY &amp; BUSINESS ENTERPRISE</a:t>
          </a:r>
        </a:p>
      </dsp:txBody>
      <dsp:txXfrm>
        <a:off x="5796987" y="16263"/>
        <a:ext cx="1343837" cy="522738"/>
      </dsp:txXfrm>
    </dsp:sp>
    <dsp:sp modelId="{76AE5E3E-5046-408A-BEA8-4AF96995DF93}">
      <dsp:nvSpPr>
        <dsp:cNvPr id="0" name=""/>
        <dsp:cNvSpPr/>
      </dsp:nvSpPr>
      <dsp:spPr>
        <a:xfrm>
          <a:off x="7294723" y="106962"/>
          <a:ext cx="291788" cy="341338"/>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7294723" y="175230"/>
        <a:ext cx="204252" cy="204802"/>
      </dsp:txXfrm>
    </dsp:sp>
    <dsp:sp modelId="{B2AC933D-1CD7-44C0-8841-41A67D2E9CB7}">
      <dsp:nvSpPr>
        <dsp:cNvPr id="0" name=""/>
        <dsp:cNvSpPr/>
      </dsp:nvSpPr>
      <dsp:spPr>
        <a:xfrm>
          <a:off x="7707632" y="0"/>
          <a:ext cx="1376363" cy="555264"/>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DBE PROGRAM</a:t>
          </a:r>
        </a:p>
      </dsp:txBody>
      <dsp:txXfrm>
        <a:off x="7723895" y="16263"/>
        <a:ext cx="1343837" cy="522738"/>
      </dsp:txXfrm>
    </dsp:sp>
    <dsp:sp modelId="{63507E89-0AB3-464E-B720-4896C0175792}">
      <dsp:nvSpPr>
        <dsp:cNvPr id="0" name=""/>
        <dsp:cNvSpPr/>
      </dsp:nvSpPr>
      <dsp:spPr>
        <a:xfrm>
          <a:off x="9221632" y="106962"/>
          <a:ext cx="291788" cy="341338"/>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9221632" y="175230"/>
        <a:ext cx="204252" cy="204802"/>
      </dsp:txXfrm>
    </dsp:sp>
    <dsp:sp modelId="{53C836EF-3184-4AD6-8880-CC33FC8107B0}">
      <dsp:nvSpPr>
        <dsp:cNvPr id="0" name=""/>
        <dsp:cNvSpPr/>
      </dsp:nvSpPr>
      <dsp:spPr>
        <a:xfrm>
          <a:off x="9634541" y="0"/>
          <a:ext cx="1376363" cy="555264"/>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DBE CERTIFICATION</a:t>
          </a:r>
        </a:p>
      </dsp:txBody>
      <dsp:txXfrm>
        <a:off x="9650804" y="16263"/>
        <a:ext cx="1343837" cy="5227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EB414-E40A-4103-BE0E-556631BDA69C}">
      <dsp:nvSpPr>
        <dsp:cNvPr id="0" name=""/>
        <dsp:cNvSpPr/>
      </dsp:nvSpPr>
      <dsp:spPr>
        <a:xfrm>
          <a:off x="625" y="0"/>
          <a:ext cx="1822801"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METRA.COM</a:t>
          </a:r>
        </a:p>
      </dsp:txBody>
      <dsp:txXfrm>
        <a:off x="12781" y="12156"/>
        <a:ext cx="1798489" cy="390740"/>
      </dsp:txXfrm>
    </dsp:sp>
    <dsp:sp modelId="{15955D59-747B-45AB-AF06-097D4DDC493F}">
      <dsp:nvSpPr>
        <dsp:cNvPr id="0" name=""/>
        <dsp:cNvSpPr/>
      </dsp:nvSpPr>
      <dsp:spPr>
        <a:xfrm>
          <a:off x="2008623" y="0"/>
          <a:ext cx="392616" cy="415052"/>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008623" y="83010"/>
        <a:ext cx="274831" cy="249032"/>
      </dsp:txXfrm>
    </dsp:sp>
    <dsp:sp modelId="{B880E2C8-A926-441D-9E20-0FDBB5B6AC3A}">
      <dsp:nvSpPr>
        <dsp:cNvPr id="0" name=""/>
        <dsp:cNvSpPr/>
      </dsp:nvSpPr>
      <dsp:spPr>
        <a:xfrm>
          <a:off x="2564213" y="0"/>
          <a:ext cx="1822801"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MAIN MENU</a:t>
          </a:r>
        </a:p>
      </dsp:txBody>
      <dsp:txXfrm>
        <a:off x="2576369" y="12156"/>
        <a:ext cx="1798489" cy="390740"/>
      </dsp:txXfrm>
    </dsp:sp>
    <dsp:sp modelId="{DE73E2C5-82F5-4D4D-804F-E271E5ADADC0}">
      <dsp:nvSpPr>
        <dsp:cNvPr id="0" name=""/>
        <dsp:cNvSpPr/>
      </dsp:nvSpPr>
      <dsp:spPr>
        <a:xfrm>
          <a:off x="4567263" y="0"/>
          <a:ext cx="382128" cy="415052"/>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4567263" y="83010"/>
        <a:ext cx="267490" cy="249032"/>
      </dsp:txXfrm>
    </dsp:sp>
    <dsp:sp modelId="{6934205C-E080-4179-9486-CA1BC1A613E5}">
      <dsp:nvSpPr>
        <dsp:cNvPr id="0" name=""/>
        <dsp:cNvSpPr/>
      </dsp:nvSpPr>
      <dsp:spPr>
        <a:xfrm>
          <a:off x="5108012" y="0"/>
          <a:ext cx="1822801"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BUSINESS OPPORTUNITIES AND RESOURCES</a:t>
          </a:r>
        </a:p>
      </dsp:txBody>
      <dsp:txXfrm>
        <a:off x="5120168" y="12156"/>
        <a:ext cx="1798489" cy="390740"/>
      </dsp:txXfrm>
    </dsp:sp>
    <dsp:sp modelId="{538F1497-754A-401E-919C-5F52405DA3FE}">
      <dsp:nvSpPr>
        <dsp:cNvPr id="0" name=""/>
        <dsp:cNvSpPr/>
      </dsp:nvSpPr>
      <dsp:spPr>
        <a:xfrm>
          <a:off x="7113093" y="0"/>
          <a:ext cx="386433" cy="415052"/>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7113093" y="83010"/>
        <a:ext cx="270503" cy="249032"/>
      </dsp:txXfrm>
    </dsp:sp>
    <dsp:sp modelId="{D25447F6-887E-4796-A65E-40986ACC9631}">
      <dsp:nvSpPr>
        <dsp:cNvPr id="0" name=""/>
        <dsp:cNvSpPr/>
      </dsp:nvSpPr>
      <dsp:spPr>
        <a:xfrm>
          <a:off x="7659933" y="0"/>
          <a:ext cx="1822801"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PURCHASING &amp; PROCUREMENT</a:t>
          </a:r>
        </a:p>
      </dsp:txBody>
      <dsp:txXfrm>
        <a:off x="7672089" y="12156"/>
        <a:ext cx="1798489" cy="3907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FEB414-E40A-4103-BE0E-556631BDA69C}">
      <dsp:nvSpPr>
        <dsp:cNvPr id="0" name=""/>
        <dsp:cNvSpPr/>
      </dsp:nvSpPr>
      <dsp:spPr>
        <a:xfrm>
          <a:off x="638" y="0"/>
          <a:ext cx="1859402"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METRA.COM</a:t>
          </a:r>
        </a:p>
      </dsp:txBody>
      <dsp:txXfrm>
        <a:off x="12794" y="12156"/>
        <a:ext cx="1835090" cy="390740"/>
      </dsp:txXfrm>
    </dsp:sp>
    <dsp:sp modelId="{15955D59-747B-45AB-AF06-097D4DDC493F}">
      <dsp:nvSpPr>
        <dsp:cNvPr id="0" name=""/>
        <dsp:cNvSpPr/>
      </dsp:nvSpPr>
      <dsp:spPr>
        <a:xfrm>
          <a:off x="2048956" y="0"/>
          <a:ext cx="400500" cy="415052"/>
        </a:xfrm>
        <a:prstGeom prst="rightArrow">
          <a:avLst>
            <a:gd name="adj1" fmla="val 60000"/>
            <a:gd name="adj2" fmla="val 50000"/>
          </a:avLst>
        </a:prstGeom>
        <a:gradFill rotWithShape="0">
          <a:gsLst>
            <a:gs pos="0">
              <a:schemeClr val="accent2">
                <a:shade val="90000"/>
                <a:hueOff val="0"/>
                <a:satOff val="0"/>
                <a:lumOff val="0"/>
                <a:alphaOff val="0"/>
                <a:shade val="51000"/>
                <a:satMod val="130000"/>
              </a:schemeClr>
            </a:gs>
            <a:gs pos="80000">
              <a:schemeClr val="accent2">
                <a:shade val="90000"/>
                <a:hueOff val="0"/>
                <a:satOff val="0"/>
                <a:lumOff val="0"/>
                <a:alphaOff val="0"/>
                <a:shade val="93000"/>
                <a:satMod val="130000"/>
              </a:schemeClr>
            </a:gs>
            <a:gs pos="100000">
              <a:schemeClr val="accent2">
                <a:shade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2048956" y="83010"/>
        <a:ext cx="280350" cy="249032"/>
      </dsp:txXfrm>
    </dsp:sp>
    <dsp:sp modelId="{B880E2C8-A926-441D-9E20-0FDBB5B6AC3A}">
      <dsp:nvSpPr>
        <dsp:cNvPr id="0" name=""/>
        <dsp:cNvSpPr/>
      </dsp:nvSpPr>
      <dsp:spPr>
        <a:xfrm>
          <a:off x="2615702" y="0"/>
          <a:ext cx="1859402"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MAIN MENU</a:t>
          </a:r>
        </a:p>
      </dsp:txBody>
      <dsp:txXfrm>
        <a:off x="2627858" y="12156"/>
        <a:ext cx="1835090" cy="390740"/>
      </dsp:txXfrm>
    </dsp:sp>
    <dsp:sp modelId="{DE73E2C5-82F5-4D4D-804F-E271E5ADADC0}">
      <dsp:nvSpPr>
        <dsp:cNvPr id="0" name=""/>
        <dsp:cNvSpPr/>
      </dsp:nvSpPr>
      <dsp:spPr>
        <a:xfrm>
          <a:off x="4658973" y="0"/>
          <a:ext cx="389802" cy="415052"/>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4658973" y="83010"/>
        <a:ext cx="272861" cy="249032"/>
      </dsp:txXfrm>
    </dsp:sp>
    <dsp:sp modelId="{47266D9F-A827-42E5-9265-342747B6244C}">
      <dsp:nvSpPr>
        <dsp:cNvPr id="0" name=""/>
        <dsp:cNvSpPr/>
      </dsp:nvSpPr>
      <dsp:spPr>
        <a:xfrm>
          <a:off x="5210580" y="0"/>
          <a:ext cx="1859402"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BUSINESS OPPORTUNITIES AND RESOURCES</a:t>
          </a:r>
        </a:p>
      </dsp:txBody>
      <dsp:txXfrm>
        <a:off x="5222736" y="12156"/>
        <a:ext cx="1835090" cy="390740"/>
      </dsp:txXfrm>
    </dsp:sp>
    <dsp:sp modelId="{EBAD2E41-9115-47A2-9E8B-5DC877FF46F3}">
      <dsp:nvSpPr>
        <dsp:cNvPr id="0" name=""/>
        <dsp:cNvSpPr/>
      </dsp:nvSpPr>
      <dsp:spPr>
        <a:xfrm>
          <a:off x="7255923" y="0"/>
          <a:ext cx="394193" cy="415052"/>
        </a:xfrm>
        <a:prstGeom prst="rightArrow">
          <a:avLst>
            <a:gd name="adj1" fmla="val 60000"/>
            <a:gd name="adj2" fmla="val 50000"/>
          </a:avLst>
        </a:prstGeom>
        <a:solidFill>
          <a:srgbClr val="B73632"/>
        </a:soli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355600">
            <a:lnSpc>
              <a:spcPct val="90000"/>
            </a:lnSpc>
            <a:spcBef>
              <a:spcPct val="0"/>
            </a:spcBef>
            <a:spcAft>
              <a:spcPct val="35000"/>
            </a:spcAft>
            <a:buNone/>
          </a:pPr>
          <a:endParaRPr lang="en-US" sz="800" kern="1200" dirty="0"/>
        </a:p>
      </dsp:txBody>
      <dsp:txXfrm>
        <a:off x="7255923" y="83010"/>
        <a:ext cx="275935" cy="249032"/>
      </dsp:txXfrm>
    </dsp:sp>
    <dsp:sp modelId="{D25447F6-887E-4796-A65E-40986ACC9631}">
      <dsp:nvSpPr>
        <dsp:cNvPr id="0" name=""/>
        <dsp:cNvSpPr/>
      </dsp:nvSpPr>
      <dsp:spPr>
        <a:xfrm>
          <a:off x="7813744" y="0"/>
          <a:ext cx="1859402" cy="415052"/>
        </a:xfrm>
        <a:prstGeom prst="roundRect">
          <a:avLst>
            <a:gd name="adj" fmla="val 10000"/>
          </a:avLst>
        </a:prstGeom>
        <a:solidFill>
          <a:schemeClr val="accent2">
            <a:lumMod val="20000"/>
            <a:lumOff val="80000"/>
          </a:schemeClr>
        </a:solidFill>
        <a:ln w="25400" cap="flat" cmpd="sng" algn="ctr">
          <a:solidFill>
            <a:schemeClr val="accent6"/>
          </a:solidFill>
          <a:prstDash val="solid"/>
        </a:ln>
        <a:effectLst/>
        <a:scene3d>
          <a:camera prst="orthographicFront"/>
          <a:lightRig rig="flat" dir="t"/>
        </a:scene3d>
      </dsp:spPr>
      <dsp:style>
        <a:lnRef idx="2">
          <a:schemeClr val="accent6"/>
        </a:lnRef>
        <a:fillRef idx="1">
          <a:schemeClr val="lt1"/>
        </a:fillRef>
        <a:effectRef idx="0">
          <a:schemeClr val="accent6"/>
        </a:effectRef>
        <a:fontRef idx="minor">
          <a:schemeClr val="dk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dirty="0"/>
            <a:t>PURCHASING &amp; PROCUREMENT</a:t>
          </a:r>
        </a:p>
      </dsp:txBody>
      <dsp:txXfrm>
        <a:off x="7825900" y="12156"/>
        <a:ext cx="1835090" cy="3907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F5BDB26-F871-4F10-A7A5-B6B961D732E0}" type="datetimeFigureOut">
              <a:rPr lang="en-US"/>
              <a:pPr>
                <a:defRPr/>
              </a:pPr>
              <a:t>4/19/2022</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3E7A92B1-7B0C-472B-A4D5-EA22F68B29DD}" type="slidenum">
              <a:rPr lang="en-US"/>
              <a:pPr>
                <a:defRPr/>
              </a:pPr>
              <a:t>‹#›</a:t>
            </a:fld>
            <a:endParaRPr lang="en-US" dirty="0"/>
          </a:p>
        </p:txBody>
      </p:sp>
    </p:spTree>
    <p:extLst>
      <p:ext uri="{BB962C8B-B14F-4D97-AF65-F5344CB8AC3E}">
        <p14:creationId xmlns:p14="http://schemas.microsoft.com/office/powerpoint/2010/main" val="289050674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77345835-EDD4-49D3-9159-14542415C81D}" type="datetime1">
              <a:rPr lang="en-US" smtClean="0"/>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048FB1-F22C-4646-97E3-65DB53871F90}"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3E7E074-F94A-4BC2-921C-199866D338EB}" type="datetime1">
              <a:rPr lang="en-US" smtClean="0"/>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570ABCD-9E20-4F17-A106-481B3868D700}"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6F2038B-A802-4D31-8E20-6D9331BA0AB5}" type="datetime1">
              <a:rPr lang="en-US" smtClean="0"/>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06490F3-44BF-48E4-9403-9FB9CC6E792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6B580F4-DA51-42A7-81FD-4A5C7C8881E3}" type="datetime1">
              <a:rPr lang="en-US" smtClean="0"/>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53CF040-67D4-47E4-BC24-CBB4B51CDF5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F5B65E90-D434-4A30-9364-266349CF0CEF}" type="datetime1">
              <a:rPr lang="en-US" smtClean="0"/>
              <a:t>4/19/2022</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B745064-59A2-4151-BC3C-8F843B69764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1040290-75A8-476C-B4FE-B0B6EF2FB061}" type="datetime1">
              <a:rPr lang="en-US" smtClean="0"/>
              <a:t>4/19/2022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DC559C4-8C92-434C-95B7-D1A1FDEF1C51}"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A859698A-7F68-4D36-BB70-495A1E9011E2}" type="datetime1">
              <a:rPr lang="en-US" smtClean="0"/>
              <a:t>4/19/2022</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F878BEEA-AA7D-4484-AE2A-DB02CC6E1F81}"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3265D71-3D0D-4285-90B2-40D7325EB828}" type="datetime1">
              <a:rPr lang="en-US" smtClean="0"/>
              <a:t>4/19/2022</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BB796C3F-64CD-4C90-8588-523D123592B4}"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09FAB4A-721C-4895-9AA1-3A6E6FA8BF17}" type="datetime1">
              <a:rPr lang="en-US" smtClean="0"/>
              <a:t>4/19/2022</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0E43C018-EB94-4BDC-A174-0ECE6F2090C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6CD15D90-D7DE-4189-B100-DA6FBCF2E20E}" type="datetime1">
              <a:rPr lang="en-US" smtClean="0"/>
              <a:t>4/19/2022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134FC1E-BFBF-4F65-82FB-034B264CF6A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B184DA3-2C0D-44FA-B411-7092ECB36421}" type="datetime1">
              <a:rPr lang="en-US" smtClean="0"/>
              <a:t>4/19/2022</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5622809A-1D5F-469C-B7EE-D6A35855AB64}"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7E54B6EE-3AD0-452D-AF4D-25FB7A22E3E5}" type="datetime1">
              <a:rPr lang="en-US" smtClean="0"/>
              <a:t>4/19/2022</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0F31E8DD-DF8E-4873-AC3D-48093C1AA4D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4.sv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3.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image" Target="../media/image42.sv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sv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48.png"/><Relationship Id="rId7" Type="http://schemas.openxmlformats.org/officeDocument/2006/relationships/image" Target="../media/image4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 Id="rId9" Type="http://schemas.openxmlformats.org/officeDocument/2006/relationships/image" Target="../media/image47.svg"/></Relationships>
</file>

<file path=ppt/slides/_rels/slide22.xml.rels><?xml version="1.0" encoding="UTF-8" standalone="yes"?>
<Relationships xmlns="http://schemas.openxmlformats.org/package/2006/relationships"><Relationship Id="rId8" Type="http://schemas.openxmlformats.org/officeDocument/2006/relationships/hyperlink" Target="https://metra.com/sites/default/files/inline-files/Annual%20Procurement%20Plan%204Q%202021-3Q%202022-msc%20issued%20for%20publication%2009202021.pdf"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57.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3" Type="http://schemas.openxmlformats.org/officeDocument/2006/relationships/hyperlink" Target="mailto:amena@metrarr.com"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mailto:msutton@metrarr.com"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6.png"/><Relationship Id="rId4" Type="http://schemas.microsoft.com/office/2007/relationships/hdphoto" Target="../media/hdphoto1.wdp"/><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hyperlink" Target="https://www.census.gov/naic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286000" y="2315577"/>
            <a:ext cx="7406998" cy="4675628"/>
          </a:xfrm>
          <a:prstGeom prst="rect">
            <a:avLst/>
          </a:prstGeom>
          <a:ln>
            <a:noFill/>
          </a:ln>
          <a:effectLst>
            <a:softEdge rad="342900"/>
          </a:effectLst>
        </p:spPr>
      </p:pic>
      <p:pic>
        <p:nvPicPr>
          <p:cNvPr id="47110" name="Picture 8"/>
          <p:cNvPicPr>
            <a:picLocks noChangeAspect="1"/>
          </p:cNvPicPr>
          <p:nvPr/>
        </p:nvPicPr>
        <p:blipFill>
          <a:blip r:embed="rId3"/>
          <a:srcRect/>
          <a:stretch>
            <a:fillRect/>
          </a:stretch>
        </p:blipFill>
        <p:spPr bwMode="auto">
          <a:xfrm>
            <a:off x="267076" y="-212320"/>
            <a:ext cx="1752600" cy="1278446"/>
          </a:xfrm>
          <a:prstGeom prst="rect">
            <a:avLst/>
          </a:prstGeom>
          <a:noFill/>
          <a:ln w="9525">
            <a:noFill/>
            <a:miter lim="800000"/>
            <a:headEnd/>
            <a:tailEnd/>
          </a:ln>
        </p:spPr>
      </p:pic>
      <p:sp>
        <p:nvSpPr>
          <p:cNvPr id="11" name="Rectangle 10"/>
          <p:cNvSpPr/>
          <p:nvPr/>
        </p:nvSpPr>
        <p:spPr>
          <a:xfrm>
            <a:off x="37226" y="670442"/>
            <a:ext cx="12128648" cy="2362200"/>
          </a:xfrm>
          <a:prstGeom prst="rect">
            <a:avLst/>
          </a:prstGeom>
          <a:solidFill>
            <a:schemeClr val="accent2">
              <a:lumMod val="75000"/>
            </a:schemeClr>
          </a:solidFill>
          <a:ln w="76200">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632057" y="1120573"/>
            <a:ext cx="10923872" cy="843674"/>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endParaRPr>
          </a:p>
          <a:p>
            <a:pPr fontAlgn="auto">
              <a:spcAft>
                <a:spcPts val="0"/>
              </a:spcAft>
              <a:defRPr/>
            </a:pPr>
            <a:endParaRPr lang="en-US" sz="36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endParaRPr>
          </a:p>
        </p:txBody>
      </p:sp>
      <p:sp>
        <p:nvSpPr>
          <p:cNvPr id="2" name="TextBox 1">
            <a:extLst>
              <a:ext uri="{FF2B5EF4-FFF2-40B4-BE49-F238E27FC236}">
                <a16:creationId xmlns:a16="http://schemas.microsoft.com/office/drawing/2014/main" id="{6A9E64FC-4C98-4E79-BC97-52C22D8AD772}"/>
              </a:ext>
            </a:extLst>
          </p:cNvPr>
          <p:cNvSpPr txBox="1"/>
          <p:nvPr/>
        </p:nvSpPr>
        <p:spPr>
          <a:xfrm>
            <a:off x="51227" y="1120573"/>
            <a:ext cx="12161305" cy="1461939"/>
          </a:xfrm>
          <a:prstGeom prst="rect">
            <a:avLst/>
          </a:prstGeom>
          <a:noFill/>
        </p:spPr>
        <p:txBody>
          <a:bodyPr wrap="square" rtlCol="0">
            <a:spAutoFit/>
          </a:bodyPr>
          <a:lstStyle/>
          <a:p>
            <a:pPr lvl="0" algn="ctr" fontAlgn="auto">
              <a:spcAft>
                <a:spcPts val="0"/>
              </a:spcAft>
              <a:defRPr/>
            </a:pPr>
            <a:r>
              <a:rPr lang="en-US" sz="3300" dirty="0">
                <a:solidFill>
                  <a:prstClr val="white"/>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t>“Disadvantaged Business Enterprise (DBE) Certification 101”</a:t>
            </a:r>
            <a:r>
              <a:rPr kumimoji="0" lang="en-US" sz="330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Light" panose="020F0302020204030204" pitchFamily="34" charset="0"/>
                <a:ea typeface="Adobe Ming Std L" panose="02020300000000000000" pitchFamily="18" charset="-128"/>
                <a:cs typeface="Calibri Light" panose="020F0302020204030204" pitchFamily="34" charset="0"/>
              </a:rPr>
              <a:t>                            </a:t>
            </a:r>
          </a:p>
          <a:p>
            <a:pPr lvl="0" algn="ctr" fontAlgn="auto">
              <a:spcAft>
                <a:spcPts val="0"/>
              </a:spcAft>
              <a:defRPr/>
            </a:pPr>
            <a:endParaRPr lang="en-US" sz="800" dirty="0">
              <a:solidFill>
                <a:prstClr val="white"/>
              </a:solidFill>
              <a:effectLst>
                <a:outerShdw blurRad="38100" dist="38100" dir="2700000" algn="tl">
                  <a:srgbClr val="000000">
                    <a:alpha val="43137"/>
                  </a:srgbClr>
                </a:outerShdw>
              </a:effectLst>
              <a:latin typeface="Calibri Light" panose="020F0302020204030204" pitchFamily="34" charset="0"/>
              <a:ea typeface="Adobe Ming Std L" panose="02020300000000000000" pitchFamily="18" charset="-128"/>
              <a:cs typeface="Calibri Light" panose="020F0302020204030204" pitchFamily="34" charset="0"/>
            </a:endParaRP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uLnTx/>
                <a:uFillTx/>
                <a:latin typeface="+mn-lt"/>
                <a:ea typeface="Adobe Ming Std L" panose="02020300000000000000" pitchFamily="18" charset="-128"/>
                <a:cs typeface="Arial" panose="020B0604020202020204" pitchFamily="34" charset="0"/>
              </a:rPr>
              <a:t>Presented by:</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a:noFill/>
                </a:ln>
                <a:solidFill>
                  <a:prstClr val="white"/>
                </a:solidFill>
                <a:uLnTx/>
                <a:uFillTx/>
                <a:latin typeface="+mn-lt"/>
                <a:ea typeface="Adobe Ming Std L" panose="02020300000000000000" pitchFamily="18" charset="-128"/>
                <a:cs typeface="Arial" panose="020B0604020202020204" pitchFamily="34" charset="0"/>
              </a:rPr>
              <a:t> Adriana Mena, DBE Certification Specialist </a:t>
            </a:r>
          </a:p>
        </p:txBody>
      </p:sp>
    </p:spTree>
    <p:extLst>
      <p:ext uri="{BB962C8B-B14F-4D97-AF65-F5344CB8AC3E}">
        <p14:creationId xmlns:p14="http://schemas.microsoft.com/office/powerpoint/2010/main" val="30894994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5446" y="36443"/>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8" name="Picture 7">
            <a:extLst>
              <a:ext uri="{FF2B5EF4-FFF2-40B4-BE49-F238E27FC236}">
                <a16:creationId xmlns:a16="http://schemas.microsoft.com/office/drawing/2014/main" id="{0862229D-8374-45A5-82C8-90C8486BDB8D}"/>
              </a:ext>
            </a:extLst>
          </p:cNvPr>
          <p:cNvPicPr>
            <a:picLocks noChangeAspect="1"/>
          </p:cNvPicPr>
          <p:nvPr/>
        </p:nvPicPr>
        <p:blipFill>
          <a:blip r:embed="rId3"/>
          <a:stretch>
            <a:fillRect/>
          </a:stretch>
        </p:blipFill>
        <p:spPr>
          <a:xfrm>
            <a:off x="228600" y="1356807"/>
            <a:ext cx="5752573" cy="3521846"/>
          </a:xfrm>
          <a:prstGeom prst="rect">
            <a:avLst/>
          </a:prstGeom>
        </p:spPr>
      </p:pic>
      <p:pic>
        <p:nvPicPr>
          <p:cNvPr id="5" name="Picture 4">
            <a:extLst>
              <a:ext uri="{FF2B5EF4-FFF2-40B4-BE49-F238E27FC236}">
                <a16:creationId xmlns:a16="http://schemas.microsoft.com/office/drawing/2014/main" id="{2FDAD540-9710-4488-B693-13E95D3EE310}"/>
              </a:ext>
            </a:extLst>
          </p:cNvPr>
          <p:cNvPicPr>
            <a:picLocks noChangeAspect="1"/>
          </p:cNvPicPr>
          <p:nvPr/>
        </p:nvPicPr>
        <p:blipFill>
          <a:blip r:embed="rId4"/>
          <a:stretch>
            <a:fillRect/>
          </a:stretch>
        </p:blipFill>
        <p:spPr>
          <a:xfrm>
            <a:off x="6282673" y="2020546"/>
            <a:ext cx="5752573" cy="3770654"/>
          </a:xfrm>
          <a:prstGeom prst="rect">
            <a:avLst/>
          </a:prstGeom>
        </p:spPr>
      </p:pic>
      <p:pic>
        <p:nvPicPr>
          <p:cNvPr id="11" name="Graphic 10" descr="Comment Important with solid fill">
            <a:extLst>
              <a:ext uri="{FF2B5EF4-FFF2-40B4-BE49-F238E27FC236}">
                <a16:creationId xmlns:a16="http://schemas.microsoft.com/office/drawing/2014/main" id="{2C00F02E-10E6-4D7A-9D27-3BE2AA79D0F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4938117"/>
            <a:ext cx="914400" cy="914400"/>
          </a:xfrm>
          <a:prstGeom prst="rect">
            <a:avLst/>
          </a:prstGeom>
        </p:spPr>
      </p:pic>
      <p:sp>
        <p:nvSpPr>
          <p:cNvPr id="13" name="TextBox 12">
            <a:extLst>
              <a:ext uri="{FF2B5EF4-FFF2-40B4-BE49-F238E27FC236}">
                <a16:creationId xmlns:a16="http://schemas.microsoft.com/office/drawing/2014/main" id="{C34B8AE9-C061-43F6-BBEC-9DB18A0582B9}"/>
              </a:ext>
            </a:extLst>
          </p:cNvPr>
          <p:cNvSpPr txBox="1"/>
          <p:nvPr/>
        </p:nvSpPr>
        <p:spPr>
          <a:xfrm>
            <a:off x="1066800" y="5014317"/>
            <a:ext cx="4572000" cy="13234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Ensure that the initial investment matches your supporting documentation</a:t>
            </a:r>
          </a:p>
          <a:p>
            <a:pPr marL="285750" indent="-285750">
              <a:spcAft>
                <a:spcPts val="600"/>
              </a:spcAft>
              <a:buFont typeface="Arial" panose="020B0604020202020204" pitchFamily="34" charset="0"/>
              <a:buChar char="•"/>
            </a:pPr>
            <a:r>
              <a:rPr lang="en-US" sz="1400" dirty="0"/>
              <a:t>Include a stated explaining any managerial work or ownership done for another firm</a:t>
            </a:r>
          </a:p>
          <a:p>
            <a:pPr marL="285750" indent="-285750">
              <a:spcAft>
                <a:spcPts val="600"/>
              </a:spcAft>
              <a:buFont typeface="Arial" panose="020B0604020202020204" pitchFamily="34" charset="0"/>
              <a:buChar char="•"/>
            </a:pPr>
            <a:r>
              <a:rPr lang="en-US" sz="1400" dirty="0"/>
              <a:t>Include a copy of the trust agreement </a:t>
            </a:r>
          </a:p>
        </p:txBody>
      </p:sp>
    </p:spTree>
    <p:extLst>
      <p:ext uri="{BB962C8B-B14F-4D97-AF65-F5344CB8AC3E}">
        <p14:creationId xmlns:p14="http://schemas.microsoft.com/office/powerpoint/2010/main" val="1618529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25161" y="23949"/>
            <a:ext cx="12161520"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9" name="Picture 8">
            <a:extLst>
              <a:ext uri="{FF2B5EF4-FFF2-40B4-BE49-F238E27FC236}">
                <a16:creationId xmlns:a16="http://schemas.microsoft.com/office/drawing/2014/main" id="{37FA8FA4-0E3F-4AD5-B2F2-C295408D1984}"/>
              </a:ext>
            </a:extLst>
          </p:cNvPr>
          <p:cNvPicPr>
            <a:picLocks noChangeAspect="1"/>
          </p:cNvPicPr>
          <p:nvPr/>
        </p:nvPicPr>
        <p:blipFill>
          <a:blip r:embed="rId3"/>
          <a:stretch>
            <a:fillRect/>
          </a:stretch>
        </p:blipFill>
        <p:spPr>
          <a:xfrm>
            <a:off x="175042" y="1369870"/>
            <a:ext cx="5776427" cy="3805646"/>
          </a:xfrm>
          <a:prstGeom prst="rect">
            <a:avLst/>
          </a:prstGeom>
        </p:spPr>
      </p:pic>
      <p:pic>
        <p:nvPicPr>
          <p:cNvPr id="10" name="Picture 9">
            <a:extLst>
              <a:ext uri="{FF2B5EF4-FFF2-40B4-BE49-F238E27FC236}">
                <a16:creationId xmlns:a16="http://schemas.microsoft.com/office/drawing/2014/main" id="{A71C846B-212E-49AD-BC5A-79FDA1621FEB}"/>
              </a:ext>
            </a:extLst>
          </p:cNvPr>
          <p:cNvPicPr>
            <a:picLocks noChangeAspect="1"/>
          </p:cNvPicPr>
          <p:nvPr/>
        </p:nvPicPr>
        <p:blipFill>
          <a:blip r:embed="rId4"/>
          <a:stretch>
            <a:fillRect/>
          </a:stretch>
        </p:blipFill>
        <p:spPr>
          <a:xfrm>
            <a:off x="6221137" y="1369870"/>
            <a:ext cx="5752573" cy="3770654"/>
          </a:xfrm>
          <a:prstGeom prst="rect">
            <a:avLst/>
          </a:prstGeom>
        </p:spPr>
      </p:pic>
      <p:pic>
        <p:nvPicPr>
          <p:cNvPr id="11" name="Graphic 10" descr="Comment Important with solid fill">
            <a:extLst>
              <a:ext uri="{FF2B5EF4-FFF2-40B4-BE49-F238E27FC236}">
                <a16:creationId xmlns:a16="http://schemas.microsoft.com/office/drawing/2014/main" id="{D4649E01-2592-4F60-B6F7-C27F7340F01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00400" y="5257800"/>
            <a:ext cx="914400" cy="914400"/>
          </a:xfrm>
          <a:prstGeom prst="rect">
            <a:avLst/>
          </a:prstGeom>
        </p:spPr>
      </p:pic>
      <p:sp>
        <p:nvSpPr>
          <p:cNvPr id="13" name="TextBox 12">
            <a:extLst>
              <a:ext uri="{FF2B5EF4-FFF2-40B4-BE49-F238E27FC236}">
                <a16:creationId xmlns:a16="http://schemas.microsoft.com/office/drawing/2014/main" id="{A85520B4-BD0D-442E-8DA9-2291B70CD0B7}"/>
              </a:ext>
            </a:extLst>
          </p:cNvPr>
          <p:cNvSpPr txBox="1"/>
          <p:nvPr/>
        </p:nvSpPr>
        <p:spPr>
          <a:xfrm>
            <a:off x="4191000" y="5334000"/>
            <a:ext cx="4572000" cy="13234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If no other owners, mark this section N/A</a:t>
            </a:r>
          </a:p>
          <a:p>
            <a:pPr marL="285750" indent="-285750">
              <a:spcAft>
                <a:spcPts val="600"/>
              </a:spcAft>
              <a:buFont typeface="Arial" panose="020B0604020202020204" pitchFamily="34" charset="0"/>
              <a:buChar char="•"/>
            </a:pPr>
            <a:r>
              <a:rPr lang="en-US" sz="1400" dirty="0"/>
              <a:t>Ensure to list the other owner’s ethnic group</a:t>
            </a:r>
          </a:p>
          <a:p>
            <a:pPr marL="285750" indent="-285750">
              <a:spcAft>
                <a:spcPts val="600"/>
              </a:spcAft>
              <a:buFont typeface="Arial" panose="020B0604020202020204" pitchFamily="34" charset="0"/>
              <a:buChar char="•"/>
            </a:pPr>
            <a:r>
              <a:rPr lang="en-US" sz="1400" dirty="0"/>
              <a:t>If the firm is owned 50/50, each owner needs to fill out an owner information form and Personal Net Worth Statement</a:t>
            </a:r>
          </a:p>
        </p:txBody>
      </p:sp>
    </p:spTree>
    <p:extLst>
      <p:ext uri="{BB962C8B-B14F-4D97-AF65-F5344CB8AC3E}">
        <p14:creationId xmlns:p14="http://schemas.microsoft.com/office/powerpoint/2010/main" val="123965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33069" y="8266"/>
            <a:ext cx="12158931"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5" name="Picture 4">
            <a:extLst>
              <a:ext uri="{FF2B5EF4-FFF2-40B4-BE49-F238E27FC236}">
                <a16:creationId xmlns:a16="http://schemas.microsoft.com/office/drawing/2014/main" id="{44BE6AA5-066F-4DBA-8757-906D1069CD89}"/>
              </a:ext>
            </a:extLst>
          </p:cNvPr>
          <p:cNvPicPr>
            <a:picLocks noChangeAspect="1"/>
          </p:cNvPicPr>
          <p:nvPr/>
        </p:nvPicPr>
        <p:blipFill>
          <a:blip r:embed="rId3"/>
          <a:stretch>
            <a:fillRect/>
          </a:stretch>
        </p:blipFill>
        <p:spPr>
          <a:xfrm>
            <a:off x="6252991" y="2883063"/>
            <a:ext cx="5737841" cy="2984518"/>
          </a:xfrm>
          <a:prstGeom prst="rect">
            <a:avLst/>
          </a:prstGeom>
        </p:spPr>
      </p:pic>
      <p:pic>
        <p:nvPicPr>
          <p:cNvPr id="11" name="Graphic 10" descr="Comment Important with solid fill">
            <a:extLst>
              <a:ext uri="{FF2B5EF4-FFF2-40B4-BE49-F238E27FC236}">
                <a16:creationId xmlns:a16="http://schemas.microsoft.com/office/drawing/2014/main" id="{DD83F634-E27E-45FE-8B9B-A9ADC73B54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248400" y="1371600"/>
            <a:ext cx="914400" cy="914400"/>
          </a:xfrm>
          <a:prstGeom prst="rect">
            <a:avLst/>
          </a:prstGeom>
        </p:spPr>
      </p:pic>
      <p:sp>
        <p:nvSpPr>
          <p:cNvPr id="13" name="TextBox 12">
            <a:extLst>
              <a:ext uri="{FF2B5EF4-FFF2-40B4-BE49-F238E27FC236}">
                <a16:creationId xmlns:a16="http://schemas.microsoft.com/office/drawing/2014/main" id="{6AEACC54-4E8F-4EE6-9195-3933A954F658}"/>
              </a:ext>
            </a:extLst>
          </p:cNvPr>
          <p:cNvSpPr txBox="1"/>
          <p:nvPr/>
        </p:nvSpPr>
        <p:spPr>
          <a:xfrm>
            <a:off x="7239000" y="1447800"/>
            <a:ext cx="4572000" cy="12464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If your firm is a corporation, ensure that the Board of Director here, match the number of directors required listed in the firm’s Bylaws</a:t>
            </a:r>
          </a:p>
          <a:p>
            <a:pPr marL="285750" indent="-285750">
              <a:spcAft>
                <a:spcPts val="600"/>
              </a:spcAft>
              <a:buFont typeface="Arial" panose="020B0604020202020204" pitchFamily="34" charset="0"/>
              <a:buChar char="•"/>
            </a:pPr>
            <a:r>
              <a:rPr lang="en-US" sz="1400" dirty="0"/>
              <a:t>If the firm is does not have another owner, list n/a in the minority owner section</a:t>
            </a:r>
          </a:p>
        </p:txBody>
      </p:sp>
      <p:pic>
        <p:nvPicPr>
          <p:cNvPr id="10" name="Picture 9">
            <a:extLst>
              <a:ext uri="{FF2B5EF4-FFF2-40B4-BE49-F238E27FC236}">
                <a16:creationId xmlns:a16="http://schemas.microsoft.com/office/drawing/2014/main" id="{56F8A68B-8CEF-4360-97AB-68EC923F4CE1}"/>
              </a:ext>
            </a:extLst>
          </p:cNvPr>
          <p:cNvPicPr>
            <a:picLocks noChangeAspect="1"/>
          </p:cNvPicPr>
          <p:nvPr/>
        </p:nvPicPr>
        <p:blipFill>
          <a:blip r:embed="rId6"/>
          <a:stretch>
            <a:fillRect/>
          </a:stretch>
        </p:blipFill>
        <p:spPr>
          <a:xfrm>
            <a:off x="201169" y="1524000"/>
            <a:ext cx="5778956" cy="4393917"/>
          </a:xfrm>
          <a:prstGeom prst="rect">
            <a:avLst/>
          </a:prstGeom>
        </p:spPr>
      </p:pic>
    </p:spTree>
    <p:extLst>
      <p:ext uri="{BB962C8B-B14F-4D97-AF65-F5344CB8AC3E}">
        <p14:creationId xmlns:p14="http://schemas.microsoft.com/office/powerpoint/2010/main" val="140921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0" y="20670"/>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9" name="Picture 8">
            <a:extLst>
              <a:ext uri="{FF2B5EF4-FFF2-40B4-BE49-F238E27FC236}">
                <a16:creationId xmlns:a16="http://schemas.microsoft.com/office/drawing/2014/main" id="{D7C15A94-C896-4FFC-8F81-2408B0E3C7C1}"/>
              </a:ext>
            </a:extLst>
          </p:cNvPr>
          <p:cNvPicPr>
            <a:picLocks noChangeAspect="1"/>
          </p:cNvPicPr>
          <p:nvPr/>
        </p:nvPicPr>
        <p:blipFill>
          <a:blip r:embed="rId3"/>
          <a:stretch>
            <a:fillRect/>
          </a:stretch>
        </p:blipFill>
        <p:spPr>
          <a:xfrm>
            <a:off x="190154" y="1295400"/>
            <a:ext cx="5759970" cy="4023904"/>
          </a:xfrm>
          <a:prstGeom prst="rect">
            <a:avLst/>
          </a:prstGeom>
        </p:spPr>
      </p:pic>
      <p:pic>
        <p:nvPicPr>
          <p:cNvPr id="5" name="Picture 4">
            <a:extLst>
              <a:ext uri="{FF2B5EF4-FFF2-40B4-BE49-F238E27FC236}">
                <a16:creationId xmlns:a16="http://schemas.microsoft.com/office/drawing/2014/main" id="{88AA0716-3B7F-42D7-9654-D5D90DF9999F}"/>
              </a:ext>
            </a:extLst>
          </p:cNvPr>
          <p:cNvPicPr>
            <a:picLocks noChangeAspect="1"/>
          </p:cNvPicPr>
          <p:nvPr/>
        </p:nvPicPr>
        <p:blipFill>
          <a:blip r:embed="rId4"/>
          <a:stretch>
            <a:fillRect/>
          </a:stretch>
        </p:blipFill>
        <p:spPr>
          <a:xfrm>
            <a:off x="6165963" y="1325262"/>
            <a:ext cx="5792635" cy="3409950"/>
          </a:xfrm>
          <a:prstGeom prst="rect">
            <a:avLst/>
          </a:prstGeom>
        </p:spPr>
      </p:pic>
      <p:pic>
        <p:nvPicPr>
          <p:cNvPr id="11" name="Graphic 10" descr="Comment Important with solid fill">
            <a:extLst>
              <a:ext uri="{FF2B5EF4-FFF2-40B4-BE49-F238E27FC236}">
                <a16:creationId xmlns:a16="http://schemas.microsoft.com/office/drawing/2014/main" id="{536B6A08-0940-4877-983B-4B6A99B78A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041004" y="4711214"/>
            <a:ext cx="914400" cy="914400"/>
          </a:xfrm>
          <a:prstGeom prst="rect">
            <a:avLst/>
          </a:prstGeom>
        </p:spPr>
      </p:pic>
      <p:sp>
        <p:nvSpPr>
          <p:cNvPr id="13" name="TextBox 12">
            <a:extLst>
              <a:ext uri="{FF2B5EF4-FFF2-40B4-BE49-F238E27FC236}">
                <a16:creationId xmlns:a16="http://schemas.microsoft.com/office/drawing/2014/main" id="{42D4C46D-9F84-46C3-A037-5EECD7CB1A44}"/>
              </a:ext>
            </a:extLst>
          </p:cNvPr>
          <p:cNvSpPr txBox="1"/>
          <p:nvPr/>
        </p:nvSpPr>
        <p:spPr>
          <a:xfrm>
            <a:off x="6938179" y="4800600"/>
            <a:ext cx="4572000" cy="13234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This section should be filled out for any managers or key personnel of the firm </a:t>
            </a:r>
          </a:p>
          <a:p>
            <a:pPr marL="285750" indent="-285750">
              <a:spcAft>
                <a:spcPts val="600"/>
              </a:spcAft>
              <a:buFont typeface="Arial" panose="020B0604020202020204" pitchFamily="34" charset="0"/>
              <a:buChar char="•"/>
            </a:pPr>
            <a:r>
              <a:rPr lang="en-US" sz="1400" dirty="0"/>
              <a:t>If the firm only has office equipment, mark n/a here</a:t>
            </a:r>
          </a:p>
          <a:p>
            <a:pPr marL="285750" indent="-285750">
              <a:spcAft>
                <a:spcPts val="600"/>
              </a:spcAft>
              <a:buFont typeface="Arial" panose="020B0604020202020204" pitchFamily="34" charset="0"/>
              <a:buChar char="•"/>
            </a:pPr>
            <a:r>
              <a:rPr lang="en-US" sz="1400" dirty="0"/>
              <a:t>If the firm is located at the owner home, list the information for the home</a:t>
            </a:r>
          </a:p>
        </p:txBody>
      </p:sp>
    </p:spTree>
    <p:extLst>
      <p:ext uri="{BB962C8B-B14F-4D97-AF65-F5344CB8AC3E}">
        <p14:creationId xmlns:p14="http://schemas.microsoft.com/office/powerpoint/2010/main" val="31106188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31922" y="21771"/>
            <a:ext cx="1216007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8" name="Picture 7">
            <a:extLst>
              <a:ext uri="{FF2B5EF4-FFF2-40B4-BE49-F238E27FC236}">
                <a16:creationId xmlns:a16="http://schemas.microsoft.com/office/drawing/2014/main" id="{3FFD081A-9B67-4236-84B1-6947FBA45E7C}"/>
              </a:ext>
            </a:extLst>
          </p:cNvPr>
          <p:cNvPicPr>
            <a:picLocks noChangeAspect="1"/>
          </p:cNvPicPr>
          <p:nvPr/>
        </p:nvPicPr>
        <p:blipFill>
          <a:blip r:embed="rId3"/>
          <a:stretch>
            <a:fillRect/>
          </a:stretch>
        </p:blipFill>
        <p:spPr>
          <a:xfrm>
            <a:off x="152400" y="1295400"/>
            <a:ext cx="5759970" cy="2799613"/>
          </a:xfrm>
          <a:prstGeom prst="rect">
            <a:avLst/>
          </a:prstGeom>
        </p:spPr>
      </p:pic>
      <p:pic>
        <p:nvPicPr>
          <p:cNvPr id="3" name="Picture 2">
            <a:extLst>
              <a:ext uri="{FF2B5EF4-FFF2-40B4-BE49-F238E27FC236}">
                <a16:creationId xmlns:a16="http://schemas.microsoft.com/office/drawing/2014/main" id="{38DDCE72-0A02-41E8-95EC-01FB20D67679}"/>
              </a:ext>
            </a:extLst>
          </p:cNvPr>
          <p:cNvPicPr>
            <a:picLocks noChangeAspect="1"/>
          </p:cNvPicPr>
          <p:nvPr/>
        </p:nvPicPr>
        <p:blipFill>
          <a:blip r:embed="rId4"/>
          <a:stretch>
            <a:fillRect/>
          </a:stretch>
        </p:blipFill>
        <p:spPr>
          <a:xfrm>
            <a:off x="6074376" y="1295400"/>
            <a:ext cx="5759970" cy="4581316"/>
          </a:xfrm>
          <a:prstGeom prst="rect">
            <a:avLst/>
          </a:prstGeom>
        </p:spPr>
      </p:pic>
      <p:pic>
        <p:nvPicPr>
          <p:cNvPr id="9" name="Graphic 8" descr="Comment Important with solid fill">
            <a:extLst>
              <a:ext uri="{FF2B5EF4-FFF2-40B4-BE49-F238E27FC236}">
                <a16:creationId xmlns:a16="http://schemas.microsoft.com/office/drawing/2014/main" id="{5B188CE4-949D-420D-A63F-0CB1F6B542A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4343400"/>
            <a:ext cx="914400" cy="914400"/>
          </a:xfrm>
          <a:prstGeom prst="rect">
            <a:avLst/>
          </a:prstGeom>
        </p:spPr>
      </p:pic>
      <p:sp>
        <p:nvSpPr>
          <p:cNvPr id="10" name="TextBox 9">
            <a:extLst>
              <a:ext uri="{FF2B5EF4-FFF2-40B4-BE49-F238E27FC236}">
                <a16:creationId xmlns:a16="http://schemas.microsoft.com/office/drawing/2014/main" id="{7EAFCC2C-7BC9-467B-98B9-3D331F05E98A}"/>
              </a:ext>
            </a:extLst>
          </p:cNvPr>
          <p:cNvSpPr txBox="1"/>
          <p:nvPr/>
        </p:nvSpPr>
        <p:spPr>
          <a:xfrm>
            <a:off x="973375" y="4432786"/>
            <a:ext cx="4572000" cy="15388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If applicable, provide a copy of any bonding letter </a:t>
            </a:r>
          </a:p>
          <a:p>
            <a:pPr marL="285750" indent="-285750">
              <a:spcAft>
                <a:spcPts val="600"/>
              </a:spcAft>
              <a:buFont typeface="Arial" panose="020B0604020202020204" pitchFamily="34" charset="0"/>
              <a:buChar char="•"/>
            </a:pPr>
            <a:r>
              <a:rPr lang="en-US" sz="1400" dirty="0"/>
              <a:t>If applicable, provide copies of any loan agreements for outstanding loans </a:t>
            </a:r>
          </a:p>
          <a:p>
            <a:pPr marL="285750" indent="-285750">
              <a:spcAft>
                <a:spcPts val="600"/>
              </a:spcAft>
              <a:buFont typeface="Arial" panose="020B0604020202020204" pitchFamily="34" charset="0"/>
              <a:buChar char="•"/>
            </a:pPr>
            <a:r>
              <a:rPr lang="en-US" sz="1400" dirty="0"/>
              <a:t>Ensure that the firm has all the licenses or permits required by the State or City or Village that the firm is in</a:t>
            </a:r>
          </a:p>
        </p:txBody>
      </p:sp>
    </p:spTree>
    <p:extLst>
      <p:ext uri="{BB962C8B-B14F-4D97-AF65-F5344CB8AC3E}">
        <p14:creationId xmlns:p14="http://schemas.microsoft.com/office/powerpoint/2010/main" val="2318805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5446" y="0"/>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9" name="Picture 8">
            <a:extLst>
              <a:ext uri="{FF2B5EF4-FFF2-40B4-BE49-F238E27FC236}">
                <a16:creationId xmlns:a16="http://schemas.microsoft.com/office/drawing/2014/main" id="{46964746-B5A6-4AAC-BE5E-5D189FADC447}"/>
              </a:ext>
            </a:extLst>
          </p:cNvPr>
          <p:cNvPicPr>
            <a:picLocks noChangeAspect="1"/>
          </p:cNvPicPr>
          <p:nvPr/>
        </p:nvPicPr>
        <p:blipFill rotWithShape="1">
          <a:blip r:embed="rId3"/>
          <a:srcRect l="2437" r="534" b="770"/>
          <a:stretch/>
        </p:blipFill>
        <p:spPr>
          <a:xfrm>
            <a:off x="301482" y="1389464"/>
            <a:ext cx="5770717" cy="5052629"/>
          </a:xfrm>
          <a:prstGeom prst="rect">
            <a:avLst/>
          </a:prstGeom>
        </p:spPr>
      </p:pic>
      <p:pic>
        <p:nvPicPr>
          <p:cNvPr id="10" name="Graphic 9" descr="Comment Important with solid fill">
            <a:extLst>
              <a:ext uri="{FF2B5EF4-FFF2-40B4-BE49-F238E27FC236}">
                <a16:creationId xmlns:a16="http://schemas.microsoft.com/office/drawing/2014/main" id="{0B4EB9CB-F1C6-46CA-8E64-14A0E53CD8C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341825" y="3172331"/>
            <a:ext cx="914400" cy="914400"/>
          </a:xfrm>
          <a:prstGeom prst="rect">
            <a:avLst/>
          </a:prstGeom>
        </p:spPr>
      </p:pic>
      <p:sp>
        <p:nvSpPr>
          <p:cNvPr id="11" name="TextBox 10">
            <a:extLst>
              <a:ext uri="{FF2B5EF4-FFF2-40B4-BE49-F238E27FC236}">
                <a16:creationId xmlns:a16="http://schemas.microsoft.com/office/drawing/2014/main" id="{B85F5182-08D3-46A9-81B3-F26800C9BDFA}"/>
              </a:ext>
            </a:extLst>
          </p:cNvPr>
          <p:cNvSpPr txBox="1"/>
          <p:nvPr/>
        </p:nvSpPr>
        <p:spPr>
          <a:xfrm>
            <a:off x="7239000" y="3261717"/>
            <a:ext cx="4572000" cy="1031051"/>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Provide a copy of the three largest active contracts the firm is currently working on</a:t>
            </a:r>
          </a:p>
          <a:p>
            <a:pPr marL="285750" indent="-285750">
              <a:spcAft>
                <a:spcPts val="600"/>
              </a:spcAft>
              <a:buFont typeface="Arial" panose="020B0604020202020204" pitchFamily="34" charset="0"/>
              <a:buChar char="•"/>
            </a:pPr>
            <a:r>
              <a:rPr lang="en-US" sz="1400" dirty="0"/>
              <a:t>If the firm is not currently working on a project, provide a signed statement explaining the reason</a:t>
            </a:r>
          </a:p>
        </p:txBody>
      </p:sp>
    </p:spTree>
    <p:extLst>
      <p:ext uri="{BB962C8B-B14F-4D97-AF65-F5344CB8AC3E}">
        <p14:creationId xmlns:p14="http://schemas.microsoft.com/office/powerpoint/2010/main" val="2361759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5446" y="13671"/>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8" name="Picture 7">
            <a:extLst>
              <a:ext uri="{FF2B5EF4-FFF2-40B4-BE49-F238E27FC236}">
                <a16:creationId xmlns:a16="http://schemas.microsoft.com/office/drawing/2014/main" id="{6E83871F-75C1-410C-96D8-B44D4CB6A6B2}"/>
              </a:ext>
            </a:extLst>
          </p:cNvPr>
          <p:cNvPicPr>
            <a:picLocks noChangeAspect="1"/>
          </p:cNvPicPr>
          <p:nvPr/>
        </p:nvPicPr>
        <p:blipFill>
          <a:blip r:embed="rId3"/>
          <a:stretch>
            <a:fillRect/>
          </a:stretch>
        </p:blipFill>
        <p:spPr>
          <a:xfrm>
            <a:off x="201168" y="1368853"/>
            <a:ext cx="5762679" cy="5127692"/>
          </a:xfrm>
          <a:prstGeom prst="rect">
            <a:avLst/>
          </a:prstGeom>
        </p:spPr>
      </p:pic>
      <p:pic>
        <p:nvPicPr>
          <p:cNvPr id="3" name="Picture 2">
            <a:extLst>
              <a:ext uri="{FF2B5EF4-FFF2-40B4-BE49-F238E27FC236}">
                <a16:creationId xmlns:a16="http://schemas.microsoft.com/office/drawing/2014/main" id="{4D68BBFB-D98F-40B3-9987-AA928617C1FC}"/>
              </a:ext>
            </a:extLst>
          </p:cNvPr>
          <p:cNvPicPr>
            <a:picLocks noChangeAspect="1"/>
          </p:cNvPicPr>
          <p:nvPr/>
        </p:nvPicPr>
        <p:blipFill>
          <a:blip r:embed="rId4"/>
          <a:stretch>
            <a:fillRect/>
          </a:stretch>
        </p:blipFill>
        <p:spPr>
          <a:xfrm>
            <a:off x="6210084" y="3741118"/>
            <a:ext cx="5761153" cy="2126463"/>
          </a:xfrm>
          <a:prstGeom prst="rect">
            <a:avLst/>
          </a:prstGeom>
        </p:spPr>
      </p:pic>
      <p:pic>
        <p:nvPicPr>
          <p:cNvPr id="9" name="Graphic 8" descr="Comment Important with solid fill">
            <a:extLst>
              <a:ext uri="{FF2B5EF4-FFF2-40B4-BE49-F238E27FC236}">
                <a16:creationId xmlns:a16="http://schemas.microsoft.com/office/drawing/2014/main" id="{5E0A2AB4-8B33-495C-A059-631351BA7B2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341825" y="2003763"/>
            <a:ext cx="914400" cy="914400"/>
          </a:xfrm>
          <a:prstGeom prst="rect">
            <a:avLst/>
          </a:prstGeom>
        </p:spPr>
      </p:pic>
      <p:sp>
        <p:nvSpPr>
          <p:cNvPr id="10" name="TextBox 9">
            <a:extLst>
              <a:ext uri="{FF2B5EF4-FFF2-40B4-BE49-F238E27FC236}">
                <a16:creationId xmlns:a16="http://schemas.microsoft.com/office/drawing/2014/main" id="{8DBBBB04-4510-4454-A21F-ECFB2B80B5ED}"/>
              </a:ext>
            </a:extLst>
          </p:cNvPr>
          <p:cNvSpPr txBox="1"/>
          <p:nvPr/>
        </p:nvSpPr>
        <p:spPr>
          <a:xfrm>
            <a:off x="7239000" y="2093149"/>
            <a:ext cx="4572000" cy="1246495"/>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If your firm is wishing to received ACDBE certification, you will have to apply to the City Of Chicago</a:t>
            </a:r>
          </a:p>
          <a:p>
            <a:pPr marL="285750" indent="-285750">
              <a:spcAft>
                <a:spcPts val="600"/>
              </a:spcAft>
              <a:buFont typeface="Arial" panose="020B0604020202020204" pitchFamily="34" charset="0"/>
              <a:buChar char="•"/>
            </a:pPr>
            <a:r>
              <a:rPr lang="en-US" sz="1400" dirty="0"/>
              <a:t>If your firm is not wishing to apply for ACDBE certification, mark n/a on this page</a:t>
            </a:r>
          </a:p>
        </p:txBody>
      </p:sp>
    </p:spTree>
    <p:extLst>
      <p:ext uri="{BB962C8B-B14F-4D97-AF65-F5344CB8AC3E}">
        <p14:creationId xmlns:p14="http://schemas.microsoft.com/office/powerpoint/2010/main" val="1879048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0" y="15029"/>
            <a:ext cx="12161520"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9" name="Picture 8">
            <a:extLst>
              <a:ext uri="{FF2B5EF4-FFF2-40B4-BE49-F238E27FC236}">
                <a16:creationId xmlns:a16="http://schemas.microsoft.com/office/drawing/2014/main" id="{566438C0-1C77-4199-BF97-D1E1608DF28E}"/>
              </a:ext>
            </a:extLst>
          </p:cNvPr>
          <p:cNvPicPr>
            <a:picLocks noChangeAspect="1"/>
          </p:cNvPicPr>
          <p:nvPr/>
        </p:nvPicPr>
        <p:blipFill>
          <a:blip r:embed="rId3"/>
          <a:stretch>
            <a:fillRect/>
          </a:stretch>
        </p:blipFill>
        <p:spPr>
          <a:xfrm>
            <a:off x="5870194" y="1321402"/>
            <a:ext cx="6035066" cy="1411840"/>
          </a:xfrm>
          <a:prstGeom prst="rect">
            <a:avLst/>
          </a:prstGeom>
        </p:spPr>
      </p:pic>
      <p:pic>
        <p:nvPicPr>
          <p:cNvPr id="5" name="Picture 4">
            <a:extLst>
              <a:ext uri="{FF2B5EF4-FFF2-40B4-BE49-F238E27FC236}">
                <a16:creationId xmlns:a16="http://schemas.microsoft.com/office/drawing/2014/main" id="{A7D56A7C-0DC4-41C2-A7A6-250D246A0F22}"/>
              </a:ext>
            </a:extLst>
          </p:cNvPr>
          <p:cNvPicPr>
            <a:picLocks noChangeAspect="1"/>
          </p:cNvPicPr>
          <p:nvPr/>
        </p:nvPicPr>
        <p:blipFill>
          <a:blip r:embed="rId4"/>
          <a:stretch>
            <a:fillRect/>
          </a:stretch>
        </p:blipFill>
        <p:spPr>
          <a:xfrm>
            <a:off x="286740" y="1317691"/>
            <a:ext cx="2518968" cy="5265810"/>
          </a:xfrm>
          <a:prstGeom prst="rect">
            <a:avLst/>
          </a:prstGeom>
        </p:spPr>
      </p:pic>
      <p:pic>
        <p:nvPicPr>
          <p:cNvPr id="10" name="Picture 9">
            <a:extLst>
              <a:ext uri="{FF2B5EF4-FFF2-40B4-BE49-F238E27FC236}">
                <a16:creationId xmlns:a16="http://schemas.microsoft.com/office/drawing/2014/main" id="{82ABE324-F5F5-4C9E-8739-EAE9F492DF30}"/>
              </a:ext>
            </a:extLst>
          </p:cNvPr>
          <p:cNvPicPr>
            <a:picLocks noChangeAspect="1"/>
          </p:cNvPicPr>
          <p:nvPr/>
        </p:nvPicPr>
        <p:blipFill>
          <a:blip r:embed="rId5"/>
          <a:stretch>
            <a:fillRect/>
          </a:stretch>
        </p:blipFill>
        <p:spPr>
          <a:xfrm>
            <a:off x="3087899" y="1317691"/>
            <a:ext cx="2500104" cy="4633604"/>
          </a:xfrm>
          <a:prstGeom prst="rect">
            <a:avLst/>
          </a:prstGeom>
        </p:spPr>
      </p:pic>
      <p:pic>
        <p:nvPicPr>
          <p:cNvPr id="13" name="Graphic 12" descr="Diploma outline">
            <a:extLst>
              <a:ext uri="{FF2B5EF4-FFF2-40B4-BE49-F238E27FC236}">
                <a16:creationId xmlns:a16="http://schemas.microsoft.com/office/drawing/2014/main" id="{6DF667BD-6BA6-401D-A9C8-0CABC0F023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908022" y="3411317"/>
            <a:ext cx="914400" cy="914400"/>
          </a:xfrm>
          <a:prstGeom prst="rect">
            <a:avLst/>
          </a:prstGeom>
        </p:spPr>
      </p:pic>
      <p:sp>
        <p:nvSpPr>
          <p:cNvPr id="15" name="TextBox 14">
            <a:extLst>
              <a:ext uri="{FF2B5EF4-FFF2-40B4-BE49-F238E27FC236}">
                <a16:creationId xmlns:a16="http://schemas.microsoft.com/office/drawing/2014/main" id="{9AC920DB-11D5-4792-B625-5F47D86854CF}"/>
              </a:ext>
            </a:extLst>
          </p:cNvPr>
          <p:cNvSpPr txBox="1"/>
          <p:nvPr/>
        </p:nvSpPr>
        <p:spPr>
          <a:xfrm>
            <a:off x="6858000" y="3512491"/>
            <a:ext cx="4572000" cy="8156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Make sure this page is signed and notarized</a:t>
            </a:r>
          </a:p>
          <a:p>
            <a:pPr marL="285750" indent="-285750">
              <a:spcAft>
                <a:spcPts val="600"/>
              </a:spcAft>
              <a:buFont typeface="Arial" panose="020B0604020202020204" pitchFamily="34" charset="0"/>
              <a:buChar char="•"/>
            </a:pPr>
            <a:r>
              <a:rPr lang="en-US" sz="1400" dirty="0"/>
              <a:t>If the firm is owned 50/50, each owner needs to fill out, sign, and notarize a page</a:t>
            </a:r>
          </a:p>
        </p:txBody>
      </p:sp>
    </p:spTree>
    <p:extLst>
      <p:ext uri="{BB962C8B-B14F-4D97-AF65-F5344CB8AC3E}">
        <p14:creationId xmlns:p14="http://schemas.microsoft.com/office/powerpoint/2010/main" val="9139780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26258" y="21412"/>
            <a:ext cx="12161520" cy="1088136"/>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8" name="Picture 7">
            <a:extLst>
              <a:ext uri="{FF2B5EF4-FFF2-40B4-BE49-F238E27FC236}">
                <a16:creationId xmlns:a16="http://schemas.microsoft.com/office/drawing/2014/main" id="{9DD657CC-FE25-402E-AB9E-95952BA22328}"/>
              </a:ext>
            </a:extLst>
          </p:cNvPr>
          <p:cNvPicPr>
            <a:picLocks noChangeAspect="1"/>
          </p:cNvPicPr>
          <p:nvPr/>
        </p:nvPicPr>
        <p:blipFill>
          <a:blip r:embed="rId3"/>
          <a:stretch>
            <a:fillRect/>
          </a:stretch>
        </p:blipFill>
        <p:spPr>
          <a:xfrm>
            <a:off x="1072116" y="1371600"/>
            <a:ext cx="4795284" cy="986758"/>
          </a:xfrm>
          <a:prstGeom prst="rect">
            <a:avLst/>
          </a:prstGeom>
        </p:spPr>
      </p:pic>
      <p:pic>
        <p:nvPicPr>
          <p:cNvPr id="3" name="Picture 2">
            <a:extLst>
              <a:ext uri="{FF2B5EF4-FFF2-40B4-BE49-F238E27FC236}">
                <a16:creationId xmlns:a16="http://schemas.microsoft.com/office/drawing/2014/main" id="{D48590FA-4F6B-444F-811F-A8ABDE7B0A50}"/>
              </a:ext>
            </a:extLst>
          </p:cNvPr>
          <p:cNvPicPr>
            <a:picLocks noChangeAspect="1"/>
          </p:cNvPicPr>
          <p:nvPr/>
        </p:nvPicPr>
        <p:blipFill>
          <a:blip r:embed="rId4"/>
          <a:stretch>
            <a:fillRect/>
          </a:stretch>
        </p:blipFill>
        <p:spPr>
          <a:xfrm>
            <a:off x="1072116" y="2618317"/>
            <a:ext cx="2280684" cy="4031514"/>
          </a:xfrm>
          <a:prstGeom prst="rect">
            <a:avLst/>
          </a:prstGeom>
        </p:spPr>
      </p:pic>
      <p:pic>
        <p:nvPicPr>
          <p:cNvPr id="5" name="Picture 4">
            <a:extLst>
              <a:ext uri="{FF2B5EF4-FFF2-40B4-BE49-F238E27FC236}">
                <a16:creationId xmlns:a16="http://schemas.microsoft.com/office/drawing/2014/main" id="{4D5AED27-9575-4F5E-BF69-D7BB89EF0FC0}"/>
              </a:ext>
            </a:extLst>
          </p:cNvPr>
          <p:cNvPicPr>
            <a:picLocks noChangeAspect="1"/>
          </p:cNvPicPr>
          <p:nvPr/>
        </p:nvPicPr>
        <p:blipFill>
          <a:blip r:embed="rId5"/>
          <a:stretch>
            <a:fillRect/>
          </a:stretch>
        </p:blipFill>
        <p:spPr>
          <a:xfrm>
            <a:off x="3586716" y="2615542"/>
            <a:ext cx="2280684" cy="404923"/>
          </a:xfrm>
          <a:prstGeom prst="rect">
            <a:avLst/>
          </a:prstGeom>
        </p:spPr>
      </p:pic>
      <p:pic>
        <p:nvPicPr>
          <p:cNvPr id="10" name="Picture 9">
            <a:extLst>
              <a:ext uri="{FF2B5EF4-FFF2-40B4-BE49-F238E27FC236}">
                <a16:creationId xmlns:a16="http://schemas.microsoft.com/office/drawing/2014/main" id="{68679F50-E6F2-4455-89A0-D6051F45D7D4}"/>
              </a:ext>
            </a:extLst>
          </p:cNvPr>
          <p:cNvPicPr>
            <a:picLocks noChangeAspect="1"/>
          </p:cNvPicPr>
          <p:nvPr/>
        </p:nvPicPr>
        <p:blipFill>
          <a:blip r:embed="rId6"/>
          <a:stretch>
            <a:fillRect/>
          </a:stretch>
        </p:blipFill>
        <p:spPr>
          <a:xfrm>
            <a:off x="3586716" y="3149762"/>
            <a:ext cx="2280684" cy="756377"/>
          </a:xfrm>
          <a:prstGeom prst="rect">
            <a:avLst/>
          </a:prstGeom>
        </p:spPr>
      </p:pic>
      <p:pic>
        <p:nvPicPr>
          <p:cNvPr id="13" name="Picture 12">
            <a:extLst>
              <a:ext uri="{FF2B5EF4-FFF2-40B4-BE49-F238E27FC236}">
                <a16:creationId xmlns:a16="http://schemas.microsoft.com/office/drawing/2014/main" id="{02E769C6-3B13-4863-A7B9-97B970973A8E}"/>
              </a:ext>
            </a:extLst>
          </p:cNvPr>
          <p:cNvPicPr>
            <a:picLocks noChangeAspect="1"/>
          </p:cNvPicPr>
          <p:nvPr/>
        </p:nvPicPr>
        <p:blipFill rotWithShape="1">
          <a:blip r:embed="rId7"/>
          <a:srcRect l="1985" t="12018"/>
          <a:stretch/>
        </p:blipFill>
        <p:spPr>
          <a:xfrm>
            <a:off x="3586716" y="3906139"/>
            <a:ext cx="2280684" cy="457200"/>
          </a:xfrm>
          <a:prstGeom prst="rect">
            <a:avLst/>
          </a:prstGeom>
        </p:spPr>
      </p:pic>
      <p:pic>
        <p:nvPicPr>
          <p:cNvPr id="15" name="Picture 14">
            <a:extLst>
              <a:ext uri="{FF2B5EF4-FFF2-40B4-BE49-F238E27FC236}">
                <a16:creationId xmlns:a16="http://schemas.microsoft.com/office/drawing/2014/main" id="{1463AAC1-EF2D-41FB-A0FF-DBD3CBB1A032}"/>
              </a:ext>
            </a:extLst>
          </p:cNvPr>
          <p:cNvPicPr>
            <a:picLocks noChangeAspect="1"/>
          </p:cNvPicPr>
          <p:nvPr/>
        </p:nvPicPr>
        <p:blipFill>
          <a:blip r:embed="rId8"/>
          <a:stretch>
            <a:fillRect/>
          </a:stretch>
        </p:blipFill>
        <p:spPr>
          <a:xfrm>
            <a:off x="3586716" y="4482025"/>
            <a:ext cx="2280684" cy="453508"/>
          </a:xfrm>
          <a:prstGeom prst="rect">
            <a:avLst/>
          </a:prstGeom>
        </p:spPr>
      </p:pic>
      <p:pic>
        <p:nvPicPr>
          <p:cNvPr id="17" name="Picture 16">
            <a:extLst>
              <a:ext uri="{FF2B5EF4-FFF2-40B4-BE49-F238E27FC236}">
                <a16:creationId xmlns:a16="http://schemas.microsoft.com/office/drawing/2014/main" id="{45319351-3BF1-4A88-BD38-418FF79455C4}"/>
              </a:ext>
            </a:extLst>
          </p:cNvPr>
          <p:cNvPicPr>
            <a:picLocks noChangeAspect="1"/>
          </p:cNvPicPr>
          <p:nvPr/>
        </p:nvPicPr>
        <p:blipFill>
          <a:blip r:embed="rId9"/>
          <a:stretch>
            <a:fillRect/>
          </a:stretch>
        </p:blipFill>
        <p:spPr>
          <a:xfrm>
            <a:off x="3586716" y="5043333"/>
            <a:ext cx="2280684" cy="1613584"/>
          </a:xfrm>
          <a:prstGeom prst="rect">
            <a:avLst/>
          </a:prstGeom>
        </p:spPr>
      </p:pic>
      <p:pic>
        <p:nvPicPr>
          <p:cNvPr id="20" name="Graphic 19" descr="Checklist outline">
            <a:extLst>
              <a:ext uri="{FF2B5EF4-FFF2-40B4-BE49-F238E27FC236}">
                <a16:creationId xmlns:a16="http://schemas.microsoft.com/office/drawing/2014/main" id="{083333A7-55BA-4432-9D38-368957C2A7E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248400" y="3124200"/>
            <a:ext cx="914400" cy="914400"/>
          </a:xfrm>
          <a:prstGeom prst="rect">
            <a:avLst/>
          </a:prstGeom>
        </p:spPr>
      </p:pic>
      <p:sp>
        <p:nvSpPr>
          <p:cNvPr id="21" name="TextBox 20">
            <a:extLst>
              <a:ext uri="{FF2B5EF4-FFF2-40B4-BE49-F238E27FC236}">
                <a16:creationId xmlns:a16="http://schemas.microsoft.com/office/drawing/2014/main" id="{D7FD99B2-D492-4444-9BE0-19DFB85ED3A6}"/>
              </a:ext>
            </a:extLst>
          </p:cNvPr>
          <p:cNvSpPr txBox="1"/>
          <p:nvPr/>
        </p:nvSpPr>
        <p:spPr>
          <a:xfrm>
            <a:off x="7162800" y="3170575"/>
            <a:ext cx="4572000" cy="14619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If any of the items requested do not apply to your organization, provide a signed statement listing the items not applicable </a:t>
            </a:r>
          </a:p>
          <a:p>
            <a:pPr marL="285750" indent="-285750">
              <a:spcAft>
                <a:spcPts val="600"/>
              </a:spcAft>
              <a:buFont typeface="Arial" panose="020B0604020202020204" pitchFamily="34" charset="0"/>
              <a:buChar char="•"/>
            </a:pPr>
            <a:r>
              <a:rPr lang="en-US" sz="1400" dirty="0"/>
              <a:t>An optional document that will be requested is the year-end balance sheet and income statements for the past 3 years</a:t>
            </a:r>
          </a:p>
        </p:txBody>
      </p:sp>
    </p:spTree>
    <p:extLst>
      <p:ext uri="{BB962C8B-B14F-4D97-AF65-F5344CB8AC3E}">
        <p14:creationId xmlns:p14="http://schemas.microsoft.com/office/powerpoint/2010/main" val="22242976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24713" y="21879"/>
            <a:ext cx="12161520" cy="1088136"/>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Personal Net Worth Statement</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5" name="Picture 4">
            <a:extLst>
              <a:ext uri="{FF2B5EF4-FFF2-40B4-BE49-F238E27FC236}">
                <a16:creationId xmlns:a16="http://schemas.microsoft.com/office/drawing/2014/main" id="{9B9B9E4F-0AE9-4291-B7A2-A4B6E33F11FE}"/>
              </a:ext>
            </a:extLst>
          </p:cNvPr>
          <p:cNvPicPr>
            <a:picLocks noChangeAspect="1"/>
          </p:cNvPicPr>
          <p:nvPr/>
        </p:nvPicPr>
        <p:blipFill rotWithShape="1">
          <a:blip r:embed="rId3"/>
          <a:srcRect l="517" t="1171" r="1322" b="1023"/>
          <a:stretch/>
        </p:blipFill>
        <p:spPr>
          <a:xfrm>
            <a:off x="5425984" y="3336239"/>
            <a:ext cx="2353650" cy="2442624"/>
          </a:xfrm>
          <a:prstGeom prst="rect">
            <a:avLst/>
          </a:prstGeom>
        </p:spPr>
      </p:pic>
      <p:pic>
        <p:nvPicPr>
          <p:cNvPr id="9" name="Picture 8">
            <a:extLst>
              <a:ext uri="{FF2B5EF4-FFF2-40B4-BE49-F238E27FC236}">
                <a16:creationId xmlns:a16="http://schemas.microsoft.com/office/drawing/2014/main" id="{6CDCB044-0157-432A-BD55-1330399B1CF6}"/>
              </a:ext>
            </a:extLst>
          </p:cNvPr>
          <p:cNvPicPr>
            <a:picLocks noChangeAspect="1"/>
          </p:cNvPicPr>
          <p:nvPr/>
        </p:nvPicPr>
        <p:blipFill rotWithShape="1">
          <a:blip r:embed="rId4"/>
          <a:srcRect l="1392" t="1703" r="450" b="1272"/>
          <a:stretch/>
        </p:blipFill>
        <p:spPr>
          <a:xfrm>
            <a:off x="7859516" y="3336239"/>
            <a:ext cx="2363929" cy="2787370"/>
          </a:xfrm>
          <a:prstGeom prst="rect">
            <a:avLst/>
          </a:prstGeom>
        </p:spPr>
      </p:pic>
      <p:pic>
        <p:nvPicPr>
          <p:cNvPr id="13" name="Picture 12">
            <a:extLst>
              <a:ext uri="{FF2B5EF4-FFF2-40B4-BE49-F238E27FC236}">
                <a16:creationId xmlns:a16="http://schemas.microsoft.com/office/drawing/2014/main" id="{E242CF26-272F-4AEF-8157-EDC9C4B924E0}"/>
              </a:ext>
            </a:extLst>
          </p:cNvPr>
          <p:cNvPicPr>
            <a:picLocks noChangeAspect="1"/>
          </p:cNvPicPr>
          <p:nvPr/>
        </p:nvPicPr>
        <p:blipFill rotWithShape="1">
          <a:blip r:embed="rId5"/>
          <a:srcRect l="317" r="426" b="1041"/>
          <a:stretch/>
        </p:blipFill>
        <p:spPr>
          <a:xfrm>
            <a:off x="5428161" y="1258992"/>
            <a:ext cx="4795284" cy="1961255"/>
          </a:xfrm>
          <a:prstGeom prst="rect">
            <a:avLst/>
          </a:prstGeom>
        </p:spPr>
      </p:pic>
      <p:sp>
        <p:nvSpPr>
          <p:cNvPr id="15" name="TextBox 14">
            <a:extLst>
              <a:ext uri="{FF2B5EF4-FFF2-40B4-BE49-F238E27FC236}">
                <a16:creationId xmlns:a16="http://schemas.microsoft.com/office/drawing/2014/main" id="{C9D6CB5E-F8CA-4AC6-8842-FAB4A05A8B50}"/>
              </a:ext>
            </a:extLst>
          </p:cNvPr>
          <p:cNvSpPr txBox="1"/>
          <p:nvPr/>
        </p:nvSpPr>
        <p:spPr>
          <a:xfrm>
            <a:off x="1143000" y="1905000"/>
            <a:ext cx="3886200" cy="320087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Complete this form to only include what is personally owned by individual applying for DBE certification</a:t>
            </a:r>
          </a:p>
          <a:p>
            <a:pPr marL="285750" indent="-285750">
              <a:spcAft>
                <a:spcPts val="600"/>
              </a:spcAft>
              <a:buFont typeface="Arial" panose="020B0604020202020204" pitchFamily="34" charset="0"/>
              <a:buChar char="•"/>
            </a:pPr>
            <a:r>
              <a:rPr lang="en-US" sz="1400" dirty="0"/>
              <a:t>If the assets or liability is co-owned, please make a note and on this page only include your portion</a:t>
            </a:r>
          </a:p>
          <a:p>
            <a:pPr marL="285750" indent="-285750">
              <a:spcAft>
                <a:spcPts val="600"/>
              </a:spcAft>
              <a:buFont typeface="Arial" panose="020B0604020202020204" pitchFamily="34" charset="0"/>
              <a:buChar char="•"/>
            </a:pPr>
            <a:r>
              <a:rPr lang="en-US" sz="1400" dirty="0"/>
              <a:t>If an item required additional information, complete each section as listed by the item</a:t>
            </a:r>
          </a:p>
          <a:p>
            <a:pPr marL="285750" indent="-285750">
              <a:spcAft>
                <a:spcPts val="600"/>
              </a:spcAft>
              <a:buFont typeface="Arial" panose="020B0604020202020204" pitchFamily="34" charset="0"/>
              <a:buChar char="•"/>
            </a:pPr>
            <a:r>
              <a:rPr lang="en-US" sz="1400" dirty="0"/>
              <a:t>The real estate portion should not include any amounts related to the owner’s primary residence</a:t>
            </a:r>
          </a:p>
          <a:p>
            <a:pPr marL="285750" indent="-285750">
              <a:spcAft>
                <a:spcPts val="600"/>
              </a:spcAft>
              <a:buFont typeface="Arial" panose="020B0604020202020204" pitchFamily="34" charset="0"/>
              <a:buChar char="•"/>
            </a:pPr>
            <a:r>
              <a:rPr lang="en-US" sz="1400" dirty="0"/>
              <a:t>Ensure that the Net Worth is calculated (Total Assets – Total Liabilities = Net Worth)</a:t>
            </a:r>
          </a:p>
        </p:txBody>
      </p:sp>
      <p:pic>
        <p:nvPicPr>
          <p:cNvPr id="26" name="Graphic 25" descr="Dollar with solid fill">
            <a:extLst>
              <a:ext uri="{FF2B5EF4-FFF2-40B4-BE49-F238E27FC236}">
                <a16:creationId xmlns:a16="http://schemas.microsoft.com/office/drawing/2014/main" id="{5260B85F-A95D-448B-8CAC-9931F5C9694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8600" y="1954283"/>
            <a:ext cx="914400" cy="914400"/>
          </a:xfrm>
          <a:prstGeom prst="rect">
            <a:avLst/>
          </a:prstGeom>
        </p:spPr>
      </p:pic>
    </p:spTree>
    <p:extLst>
      <p:ext uri="{BB962C8B-B14F-4D97-AF65-F5344CB8AC3E}">
        <p14:creationId xmlns:p14="http://schemas.microsoft.com/office/powerpoint/2010/main" val="10509455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5446" y="0"/>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sp>
        <p:nvSpPr>
          <p:cNvPr id="10" name="TextBox 9">
            <a:extLst>
              <a:ext uri="{FF2B5EF4-FFF2-40B4-BE49-F238E27FC236}">
                <a16:creationId xmlns:a16="http://schemas.microsoft.com/office/drawing/2014/main" id="{438858D1-3798-4535-B8A0-7592814CC317}"/>
              </a:ext>
            </a:extLst>
          </p:cNvPr>
          <p:cNvSpPr txBox="1"/>
          <p:nvPr/>
        </p:nvSpPr>
        <p:spPr>
          <a:xfrm>
            <a:off x="4572000" y="1292457"/>
            <a:ext cx="2719014"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What is a DBE?</a:t>
            </a:r>
          </a:p>
        </p:txBody>
      </p:sp>
      <p:sp>
        <p:nvSpPr>
          <p:cNvPr id="11" name="TextBox 10">
            <a:extLst>
              <a:ext uri="{FF2B5EF4-FFF2-40B4-BE49-F238E27FC236}">
                <a16:creationId xmlns:a16="http://schemas.microsoft.com/office/drawing/2014/main" id="{129B75C6-8EE0-49E5-BD50-5AED8B0884AA}"/>
              </a:ext>
            </a:extLst>
          </p:cNvPr>
          <p:cNvSpPr txBox="1"/>
          <p:nvPr/>
        </p:nvSpPr>
        <p:spPr>
          <a:xfrm>
            <a:off x="301371" y="1933575"/>
            <a:ext cx="11589258" cy="4431983"/>
          </a:xfrm>
          <a:prstGeom prst="rect">
            <a:avLst/>
          </a:prstGeom>
          <a:noFill/>
        </p:spPr>
        <p:txBody>
          <a:bodyPr wrap="square" rtlCol="0">
            <a:spAutoFit/>
          </a:bodyPr>
          <a:lstStyle/>
          <a:p>
            <a:pPr marL="400050" lvl="0" indent="-400050" defTabSz="642938">
              <a:lnSpc>
                <a:spcPct val="150000"/>
              </a:lnSpc>
              <a:spcAft>
                <a:spcPts val="600"/>
              </a:spcAft>
              <a:buFont typeface="+mj-lt"/>
              <a:buAutoNum type="romanUcPeriod"/>
            </a:pPr>
            <a:r>
              <a:rPr lang="en-US" sz="1400" b="1" dirty="0">
                <a:sym typeface="Arial" pitchFamily="34" charset="0"/>
              </a:rPr>
              <a:t>Ownership</a:t>
            </a:r>
          </a:p>
          <a:p>
            <a:pPr marL="742950" lvl="1" indent="-285750" defTabSz="642938">
              <a:spcAft>
                <a:spcPts val="600"/>
              </a:spcAft>
              <a:buFont typeface="Arial" panose="020B0604020202020204" pitchFamily="34" charset="0"/>
              <a:buChar char="•"/>
            </a:pPr>
            <a:r>
              <a:rPr lang="en-US" sz="1400" dirty="0">
                <a:sym typeface="Arial" pitchFamily="34" charset="0"/>
              </a:rPr>
              <a:t>An independent business that is at least 51 percent owned by a socially or economically disadvantaged individual(s) </a:t>
            </a:r>
          </a:p>
          <a:p>
            <a:pPr marL="1085850" lvl="2" indent="-171450" defTabSz="642938">
              <a:spcAft>
                <a:spcPts val="600"/>
              </a:spcAft>
              <a:buFont typeface="Arial" panose="020B0604020202020204" pitchFamily="34" charset="0"/>
              <a:buChar char="•"/>
            </a:pPr>
            <a:r>
              <a:rPr lang="en-US" sz="1400" dirty="0">
                <a:sym typeface="Arial" pitchFamily="34" charset="0"/>
              </a:rPr>
              <a:t>Socially disadvantaged individual(s) include:</a:t>
            </a:r>
          </a:p>
          <a:p>
            <a:pPr marL="1543050" lvl="3" indent="-171450" defTabSz="642938">
              <a:spcAft>
                <a:spcPts val="600"/>
              </a:spcAft>
              <a:buFont typeface="Arial" panose="020B0604020202020204" pitchFamily="34" charset="0"/>
              <a:buChar char="•"/>
            </a:pPr>
            <a:r>
              <a:rPr lang="en-US" sz="1400" dirty="0">
                <a:sym typeface="Arial" pitchFamily="34" charset="0"/>
              </a:rPr>
              <a:t>Women, Native Americans, African Americans, Hispanic Americans, Asian-Pacific Americans and Subcontinent Asian Americans </a:t>
            </a:r>
            <a:endParaRPr lang="en-US" sz="1000" dirty="0">
              <a:sym typeface="Arial" pitchFamily="34" charset="0"/>
            </a:endParaRPr>
          </a:p>
          <a:p>
            <a:pPr marL="400050" indent="-400050" defTabSz="642938">
              <a:lnSpc>
                <a:spcPct val="150000"/>
              </a:lnSpc>
              <a:spcAft>
                <a:spcPts val="600"/>
              </a:spcAft>
              <a:buFont typeface="+mj-lt"/>
              <a:buAutoNum type="romanUcPeriod"/>
            </a:pPr>
            <a:r>
              <a:rPr lang="en-US" sz="1400" b="1" dirty="0">
                <a:sym typeface="Arial" pitchFamily="34" charset="0"/>
              </a:rPr>
              <a:t>Personal Net Worth (PNW)</a:t>
            </a:r>
          </a:p>
          <a:p>
            <a:pPr marL="628650" lvl="1" indent="-171450" defTabSz="642938">
              <a:spcAft>
                <a:spcPts val="600"/>
              </a:spcAft>
              <a:buFont typeface="Arial" panose="020B0604020202020204" pitchFamily="34" charset="0"/>
              <a:buChar char="•"/>
            </a:pPr>
            <a:r>
              <a:rPr lang="en-US" sz="1400" dirty="0"/>
              <a:t>Majority owner’s personal net worth must not exceed $1.32 million</a:t>
            </a:r>
          </a:p>
          <a:p>
            <a:pPr marL="400050" indent="-400050" defTabSz="642938">
              <a:lnSpc>
                <a:spcPct val="150000"/>
              </a:lnSpc>
              <a:spcAft>
                <a:spcPts val="600"/>
              </a:spcAft>
              <a:buFont typeface="+mj-lt"/>
              <a:buAutoNum type="romanUcPeriod"/>
            </a:pPr>
            <a:r>
              <a:rPr lang="en-US" sz="1400" b="1" dirty="0">
                <a:sym typeface="Arial" pitchFamily="34" charset="0"/>
              </a:rPr>
              <a:t>Control</a:t>
            </a:r>
          </a:p>
          <a:p>
            <a:pPr marL="628650" lvl="1" indent="-171450" defTabSz="642938">
              <a:spcAft>
                <a:spcPts val="600"/>
              </a:spcAft>
              <a:buFont typeface="Arial" panose="020B0604020202020204" pitchFamily="34" charset="0"/>
              <a:buChar char="•"/>
            </a:pPr>
            <a:r>
              <a:rPr lang="en-US" sz="1400" dirty="0">
                <a:sym typeface="Arial" pitchFamily="34" charset="0"/>
              </a:rPr>
              <a:t>The majority owner must control the management and daily operations</a:t>
            </a:r>
          </a:p>
          <a:p>
            <a:pPr marL="400050" indent="-400050" defTabSz="642938">
              <a:lnSpc>
                <a:spcPct val="150000"/>
              </a:lnSpc>
              <a:spcAft>
                <a:spcPts val="600"/>
              </a:spcAft>
              <a:buFont typeface="+mj-lt"/>
              <a:buAutoNum type="romanUcPeriod"/>
            </a:pPr>
            <a:r>
              <a:rPr lang="en-US" sz="1400" b="1" dirty="0">
                <a:sym typeface="Arial" pitchFamily="34" charset="0"/>
              </a:rPr>
              <a:t>Size</a:t>
            </a:r>
          </a:p>
          <a:p>
            <a:pPr marL="628650" lvl="1" indent="-171450" defTabSz="642938">
              <a:spcAft>
                <a:spcPts val="600"/>
              </a:spcAft>
              <a:buFont typeface="Arial" panose="020B0604020202020204" pitchFamily="34" charset="0"/>
              <a:buChar char="•"/>
            </a:pPr>
            <a:r>
              <a:rPr lang="en-US" sz="1400" dirty="0">
                <a:sym typeface="Arial" pitchFamily="34" charset="0"/>
              </a:rPr>
              <a:t>A for-profit business must meet the Small Business Administration’s (SBA) size standard and not exceed $28.48 million in gross annual receipts over a five-year average</a:t>
            </a:r>
          </a:p>
          <a:p>
            <a:endParaRPr lang="en-US" dirty="0"/>
          </a:p>
          <a:p>
            <a:endParaRPr lang="en-US" dirty="0"/>
          </a:p>
        </p:txBody>
      </p:sp>
      <p:pic>
        <p:nvPicPr>
          <p:cNvPr id="13" name="Picture 8">
            <a:extLst>
              <a:ext uri="{FF2B5EF4-FFF2-40B4-BE49-F238E27FC236}">
                <a16:creationId xmlns:a16="http://schemas.microsoft.com/office/drawing/2014/main" id="{1553B766-F175-486B-A585-1B9007052B6D}"/>
              </a:ext>
            </a:extLst>
          </p:cNvPr>
          <p:cNvPicPr>
            <a:picLocks noChangeAspect="1"/>
          </p:cNvPicPr>
          <p:nvPr/>
        </p:nvPicPr>
        <p:blipFill>
          <a:blip r:embed="rId2"/>
          <a:srcRect/>
          <a:stretch>
            <a:fillRect/>
          </a:stretch>
        </p:blipFill>
        <p:spPr bwMode="auto">
          <a:xfrm>
            <a:off x="10490228" y="6019800"/>
            <a:ext cx="1627632" cy="1257928"/>
          </a:xfrm>
          <a:prstGeom prst="rect">
            <a:avLst/>
          </a:prstGeom>
          <a:noFill/>
          <a:ln w="9525">
            <a:noFill/>
            <a:miter lim="800000"/>
            <a:headEnd/>
            <a:tailEnd/>
          </a:ln>
        </p:spPr>
      </p:pic>
    </p:spTree>
    <p:extLst>
      <p:ext uri="{BB962C8B-B14F-4D97-AF65-F5344CB8AC3E}">
        <p14:creationId xmlns:p14="http://schemas.microsoft.com/office/powerpoint/2010/main" val="40175944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5240" y="8709"/>
            <a:ext cx="12161520" cy="1088136"/>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Personal Net Worth Statement</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8" name="Picture 7">
            <a:extLst>
              <a:ext uri="{FF2B5EF4-FFF2-40B4-BE49-F238E27FC236}">
                <a16:creationId xmlns:a16="http://schemas.microsoft.com/office/drawing/2014/main" id="{34448FDD-9A27-4BC8-9C27-2496941F9E29}"/>
              </a:ext>
            </a:extLst>
          </p:cNvPr>
          <p:cNvPicPr>
            <a:picLocks noChangeAspect="1"/>
          </p:cNvPicPr>
          <p:nvPr/>
        </p:nvPicPr>
        <p:blipFill rotWithShape="1">
          <a:blip r:embed="rId3"/>
          <a:srcRect l="417" r="200" b="2767"/>
          <a:stretch/>
        </p:blipFill>
        <p:spPr>
          <a:xfrm>
            <a:off x="765139" y="1358984"/>
            <a:ext cx="4797461" cy="1516057"/>
          </a:xfrm>
          <a:prstGeom prst="rect">
            <a:avLst/>
          </a:prstGeom>
        </p:spPr>
      </p:pic>
      <p:pic>
        <p:nvPicPr>
          <p:cNvPr id="5" name="Picture 4">
            <a:extLst>
              <a:ext uri="{FF2B5EF4-FFF2-40B4-BE49-F238E27FC236}">
                <a16:creationId xmlns:a16="http://schemas.microsoft.com/office/drawing/2014/main" id="{98C98306-8E6D-4558-A3E5-5F662B413E93}"/>
              </a:ext>
            </a:extLst>
          </p:cNvPr>
          <p:cNvPicPr>
            <a:picLocks noChangeAspect="1"/>
          </p:cNvPicPr>
          <p:nvPr/>
        </p:nvPicPr>
        <p:blipFill>
          <a:blip r:embed="rId4"/>
          <a:stretch>
            <a:fillRect/>
          </a:stretch>
        </p:blipFill>
        <p:spPr>
          <a:xfrm>
            <a:off x="765138" y="3040098"/>
            <a:ext cx="4797461" cy="1974755"/>
          </a:xfrm>
          <a:prstGeom prst="rect">
            <a:avLst/>
          </a:prstGeom>
        </p:spPr>
      </p:pic>
      <p:pic>
        <p:nvPicPr>
          <p:cNvPr id="10" name="Picture 9">
            <a:extLst>
              <a:ext uri="{FF2B5EF4-FFF2-40B4-BE49-F238E27FC236}">
                <a16:creationId xmlns:a16="http://schemas.microsoft.com/office/drawing/2014/main" id="{1CC2091D-7C2F-4044-977D-BB8D4DC640A8}"/>
              </a:ext>
            </a:extLst>
          </p:cNvPr>
          <p:cNvPicPr>
            <a:picLocks noChangeAspect="1"/>
          </p:cNvPicPr>
          <p:nvPr/>
        </p:nvPicPr>
        <p:blipFill>
          <a:blip r:embed="rId5"/>
          <a:stretch>
            <a:fillRect/>
          </a:stretch>
        </p:blipFill>
        <p:spPr>
          <a:xfrm>
            <a:off x="6324600" y="1358984"/>
            <a:ext cx="4799492" cy="3186360"/>
          </a:xfrm>
          <a:prstGeom prst="rect">
            <a:avLst/>
          </a:prstGeom>
        </p:spPr>
      </p:pic>
      <p:pic>
        <p:nvPicPr>
          <p:cNvPr id="13" name="Picture 12">
            <a:extLst>
              <a:ext uri="{FF2B5EF4-FFF2-40B4-BE49-F238E27FC236}">
                <a16:creationId xmlns:a16="http://schemas.microsoft.com/office/drawing/2014/main" id="{A7F39BE6-0E3D-4460-9149-DB6F392311D4}"/>
              </a:ext>
            </a:extLst>
          </p:cNvPr>
          <p:cNvPicPr>
            <a:picLocks noChangeAspect="1"/>
          </p:cNvPicPr>
          <p:nvPr/>
        </p:nvPicPr>
        <p:blipFill>
          <a:blip r:embed="rId6"/>
          <a:stretch>
            <a:fillRect/>
          </a:stretch>
        </p:blipFill>
        <p:spPr>
          <a:xfrm>
            <a:off x="6330985" y="4749561"/>
            <a:ext cx="4797461" cy="913802"/>
          </a:xfrm>
          <a:prstGeom prst="rect">
            <a:avLst/>
          </a:prstGeom>
        </p:spPr>
      </p:pic>
      <p:sp>
        <p:nvSpPr>
          <p:cNvPr id="15" name="TextBox 14">
            <a:extLst>
              <a:ext uri="{FF2B5EF4-FFF2-40B4-BE49-F238E27FC236}">
                <a16:creationId xmlns:a16="http://schemas.microsoft.com/office/drawing/2014/main" id="{7E58480B-C372-4FC6-85E5-447B889F3F31}"/>
              </a:ext>
            </a:extLst>
          </p:cNvPr>
          <p:cNvSpPr txBox="1"/>
          <p:nvPr/>
        </p:nvSpPr>
        <p:spPr>
          <a:xfrm>
            <a:off x="1371599" y="5181600"/>
            <a:ext cx="4190999" cy="146193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Complete each corresponding section with the information that matches page 1 of the Personal Net Worth Statement</a:t>
            </a:r>
          </a:p>
          <a:p>
            <a:pPr marL="285750" indent="-285750">
              <a:spcAft>
                <a:spcPts val="600"/>
              </a:spcAft>
              <a:buFont typeface="Arial" panose="020B0604020202020204" pitchFamily="34" charset="0"/>
              <a:buChar char="•"/>
            </a:pPr>
            <a:r>
              <a:rPr lang="en-US" sz="1400" dirty="0"/>
              <a:t>The primary residence should be listed on section 4, but the amount is not included on page 1)</a:t>
            </a:r>
          </a:p>
        </p:txBody>
      </p:sp>
      <p:pic>
        <p:nvPicPr>
          <p:cNvPr id="16" name="Graphic 15" descr="Dollar with solid fill">
            <a:extLst>
              <a:ext uri="{FF2B5EF4-FFF2-40B4-BE49-F238E27FC236}">
                <a16:creationId xmlns:a16="http://schemas.microsoft.com/office/drawing/2014/main" id="{6B89B68A-E848-49C0-AB0F-243F215C906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3400" y="5181600"/>
            <a:ext cx="914400" cy="914400"/>
          </a:xfrm>
          <a:prstGeom prst="rect">
            <a:avLst/>
          </a:prstGeom>
        </p:spPr>
      </p:pic>
    </p:spTree>
    <p:extLst>
      <p:ext uri="{BB962C8B-B14F-4D97-AF65-F5344CB8AC3E}">
        <p14:creationId xmlns:p14="http://schemas.microsoft.com/office/powerpoint/2010/main" val="457329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28832" y="30787"/>
            <a:ext cx="12163168" cy="1005840"/>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Personal Net Worth Statement</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7" name="Picture 6">
            <a:extLst>
              <a:ext uri="{FF2B5EF4-FFF2-40B4-BE49-F238E27FC236}">
                <a16:creationId xmlns:a16="http://schemas.microsoft.com/office/drawing/2014/main" id="{07DDA893-2E96-4471-B8A2-AABEC26E4481}"/>
              </a:ext>
            </a:extLst>
          </p:cNvPr>
          <p:cNvPicPr>
            <a:picLocks noChangeAspect="1"/>
          </p:cNvPicPr>
          <p:nvPr/>
        </p:nvPicPr>
        <p:blipFill>
          <a:blip r:embed="rId3"/>
          <a:stretch>
            <a:fillRect/>
          </a:stretch>
        </p:blipFill>
        <p:spPr>
          <a:xfrm>
            <a:off x="841339" y="1365515"/>
            <a:ext cx="4797461" cy="3321780"/>
          </a:xfrm>
          <a:prstGeom prst="rect">
            <a:avLst/>
          </a:prstGeom>
        </p:spPr>
      </p:pic>
      <p:pic>
        <p:nvPicPr>
          <p:cNvPr id="3" name="Picture 2">
            <a:extLst>
              <a:ext uri="{FF2B5EF4-FFF2-40B4-BE49-F238E27FC236}">
                <a16:creationId xmlns:a16="http://schemas.microsoft.com/office/drawing/2014/main" id="{BE2C16F6-AF3C-40DE-8079-BD04CEC5EF62}"/>
              </a:ext>
            </a:extLst>
          </p:cNvPr>
          <p:cNvPicPr>
            <a:picLocks noChangeAspect="1"/>
          </p:cNvPicPr>
          <p:nvPr/>
        </p:nvPicPr>
        <p:blipFill>
          <a:blip r:embed="rId4"/>
          <a:stretch>
            <a:fillRect/>
          </a:stretch>
        </p:blipFill>
        <p:spPr>
          <a:xfrm>
            <a:off x="841339" y="4800600"/>
            <a:ext cx="4797461" cy="503105"/>
          </a:xfrm>
          <a:prstGeom prst="rect">
            <a:avLst/>
          </a:prstGeom>
        </p:spPr>
      </p:pic>
      <p:pic>
        <p:nvPicPr>
          <p:cNvPr id="5" name="Picture 4">
            <a:extLst>
              <a:ext uri="{FF2B5EF4-FFF2-40B4-BE49-F238E27FC236}">
                <a16:creationId xmlns:a16="http://schemas.microsoft.com/office/drawing/2014/main" id="{A857AA10-065D-49D7-8C5A-99814122D8CE}"/>
              </a:ext>
            </a:extLst>
          </p:cNvPr>
          <p:cNvPicPr>
            <a:picLocks noChangeAspect="1"/>
          </p:cNvPicPr>
          <p:nvPr/>
        </p:nvPicPr>
        <p:blipFill>
          <a:blip r:embed="rId5"/>
          <a:stretch>
            <a:fillRect/>
          </a:stretch>
        </p:blipFill>
        <p:spPr>
          <a:xfrm>
            <a:off x="838200" y="5417010"/>
            <a:ext cx="4797461" cy="340967"/>
          </a:xfrm>
          <a:prstGeom prst="rect">
            <a:avLst/>
          </a:prstGeom>
        </p:spPr>
      </p:pic>
      <p:pic>
        <p:nvPicPr>
          <p:cNvPr id="10" name="Picture 9">
            <a:extLst>
              <a:ext uri="{FF2B5EF4-FFF2-40B4-BE49-F238E27FC236}">
                <a16:creationId xmlns:a16="http://schemas.microsoft.com/office/drawing/2014/main" id="{8B36E582-E762-4D35-BB89-87C9842A2578}"/>
              </a:ext>
            </a:extLst>
          </p:cNvPr>
          <p:cNvPicPr>
            <a:picLocks noChangeAspect="1"/>
          </p:cNvPicPr>
          <p:nvPr/>
        </p:nvPicPr>
        <p:blipFill rotWithShape="1">
          <a:blip r:embed="rId6"/>
          <a:srcRect t="1614" b="4582"/>
          <a:stretch/>
        </p:blipFill>
        <p:spPr>
          <a:xfrm>
            <a:off x="845692" y="5867581"/>
            <a:ext cx="4793108" cy="432747"/>
          </a:xfrm>
          <a:prstGeom prst="rect">
            <a:avLst/>
          </a:prstGeom>
        </p:spPr>
      </p:pic>
      <p:pic>
        <p:nvPicPr>
          <p:cNvPr id="13" name="Picture 12">
            <a:extLst>
              <a:ext uri="{FF2B5EF4-FFF2-40B4-BE49-F238E27FC236}">
                <a16:creationId xmlns:a16="http://schemas.microsoft.com/office/drawing/2014/main" id="{362FCFCB-1CC1-4229-8AB2-2D0E2B00F2E4}"/>
              </a:ext>
            </a:extLst>
          </p:cNvPr>
          <p:cNvPicPr>
            <a:picLocks noChangeAspect="1"/>
          </p:cNvPicPr>
          <p:nvPr/>
        </p:nvPicPr>
        <p:blipFill>
          <a:blip r:embed="rId7"/>
          <a:stretch>
            <a:fillRect/>
          </a:stretch>
        </p:blipFill>
        <p:spPr>
          <a:xfrm>
            <a:off x="6553202" y="1363652"/>
            <a:ext cx="4814906" cy="1493040"/>
          </a:xfrm>
          <a:prstGeom prst="rect">
            <a:avLst/>
          </a:prstGeom>
        </p:spPr>
      </p:pic>
      <p:sp>
        <p:nvSpPr>
          <p:cNvPr id="15" name="TextBox 14">
            <a:extLst>
              <a:ext uri="{FF2B5EF4-FFF2-40B4-BE49-F238E27FC236}">
                <a16:creationId xmlns:a16="http://schemas.microsoft.com/office/drawing/2014/main" id="{19378A1E-E03B-45BF-ACD3-A055A5C98F98}"/>
              </a:ext>
            </a:extLst>
          </p:cNvPr>
          <p:cNvSpPr txBox="1"/>
          <p:nvPr/>
        </p:nvSpPr>
        <p:spPr>
          <a:xfrm>
            <a:off x="6781800" y="3756392"/>
            <a:ext cx="5105400" cy="1107996"/>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Make sure this page is signed and notarized</a:t>
            </a:r>
          </a:p>
          <a:p>
            <a:pPr marL="285750" indent="-285750">
              <a:spcAft>
                <a:spcPts val="600"/>
              </a:spcAft>
              <a:buFont typeface="Arial" panose="020B0604020202020204" pitchFamily="34" charset="0"/>
              <a:buChar char="•"/>
            </a:pPr>
            <a:r>
              <a:rPr lang="en-US" sz="1400" dirty="0"/>
              <a:t>If the firm is owned 50/50, each owner needs to fill out, sign, and notarize their own Personal Net Worth Statement</a:t>
            </a:r>
          </a:p>
          <a:p>
            <a:pPr marL="285750" indent="-285750">
              <a:spcAft>
                <a:spcPts val="600"/>
              </a:spcAft>
              <a:buFont typeface="Arial" panose="020B0604020202020204" pitchFamily="34" charset="0"/>
              <a:buChar char="•"/>
            </a:pPr>
            <a:r>
              <a:rPr lang="en-US" sz="1400" dirty="0"/>
              <a:t>List any affiliate business(es) owned on section 7</a:t>
            </a:r>
          </a:p>
        </p:txBody>
      </p:sp>
      <p:pic>
        <p:nvPicPr>
          <p:cNvPr id="16" name="Graphic 15" descr="Dollar with solid fill">
            <a:extLst>
              <a:ext uri="{FF2B5EF4-FFF2-40B4-BE49-F238E27FC236}">
                <a16:creationId xmlns:a16="http://schemas.microsoft.com/office/drawing/2014/main" id="{E5BE2D54-876E-47CD-948E-F787D548DD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019800" y="3733800"/>
            <a:ext cx="914400" cy="914400"/>
          </a:xfrm>
          <a:prstGeom prst="rect">
            <a:avLst/>
          </a:prstGeom>
        </p:spPr>
      </p:pic>
    </p:spTree>
    <p:extLst>
      <p:ext uri="{BB962C8B-B14F-4D97-AF65-F5344CB8AC3E}">
        <p14:creationId xmlns:p14="http://schemas.microsoft.com/office/powerpoint/2010/main" val="15539931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5446" y="0"/>
            <a:ext cx="12161108" cy="1014984"/>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dobe Ming Std L" panose="02020300000000000000" pitchFamily="18" charset="-128"/>
                <a:ea typeface="Adobe Ming Std L" panose="02020300000000000000" pitchFamily="18" charset="-128"/>
                <a:cs typeface="Tahoma" charset="0"/>
              </a:rPr>
              <a:t>Contract Opportunities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graphicFrame>
        <p:nvGraphicFramePr>
          <p:cNvPr id="11" name="Diagram 10">
            <a:extLst>
              <a:ext uri="{FF2B5EF4-FFF2-40B4-BE49-F238E27FC236}">
                <a16:creationId xmlns:a16="http://schemas.microsoft.com/office/drawing/2014/main" id="{DC4643E3-22E3-4D53-9DA4-9A8DE5F50033}"/>
              </a:ext>
            </a:extLst>
          </p:cNvPr>
          <p:cNvGraphicFramePr/>
          <p:nvPr>
            <p:extLst>
              <p:ext uri="{D42A27DB-BD31-4B8C-83A1-F6EECF244321}">
                <p14:modId xmlns:p14="http://schemas.microsoft.com/office/powerpoint/2010/main" val="766660574"/>
              </p:ext>
            </p:extLst>
          </p:nvPr>
        </p:nvGraphicFramePr>
        <p:xfrm>
          <a:off x="1330924" y="1416134"/>
          <a:ext cx="9486904" cy="415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extBox 13">
            <a:extLst>
              <a:ext uri="{FF2B5EF4-FFF2-40B4-BE49-F238E27FC236}">
                <a16:creationId xmlns:a16="http://schemas.microsoft.com/office/drawing/2014/main" id="{22E4EA63-ECD5-46BC-90C1-DC57C3285D16}"/>
              </a:ext>
            </a:extLst>
          </p:cNvPr>
          <p:cNvSpPr txBox="1"/>
          <p:nvPr/>
        </p:nvSpPr>
        <p:spPr>
          <a:xfrm>
            <a:off x="307373" y="5685230"/>
            <a:ext cx="10055827" cy="954107"/>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a:ea typeface="+mn-ea"/>
                <a:cs typeface="+mn-cs"/>
              </a:rPr>
              <a:t>Annual Procurement Plan</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r>
              <a:rPr lang="en-US" sz="1100" dirty="0">
                <a:latin typeface="+mn-lt"/>
              </a:rPr>
              <a:t>The Procurement Plan, updated quarterly,  identifies potential contracting opportunities for goods and services anticipated by Metra Departments such as Engineering, Mechanical, Fleet and Facility Management, Finance, Information Systems and Materials and Stores. This document also includes information about vendor registrations and how Metra ensures that small, minority and women-owned businesses have equal opportunity to receive and participate in Metra contracts. Review </a:t>
            </a:r>
            <a:r>
              <a:rPr lang="en-US" sz="1100" dirty="0">
                <a:latin typeface="+mn-lt"/>
                <a:hlinkClick r:id="rId8"/>
              </a:rPr>
              <a:t>Metra’s Annual Procurement Plan</a:t>
            </a:r>
            <a:r>
              <a:rPr lang="en-US" sz="1100" dirty="0">
                <a:latin typeface="+mn-lt"/>
              </a:rPr>
              <a:t> here.</a:t>
            </a:r>
          </a:p>
        </p:txBody>
      </p:sp>
      <p:pic>
        <p:nvPicPr>
          <p:cNvPr id="8" name="Picture 7">
            <a:extLst>
              <a:ext uri="{FF2B5EF4-FFF2-40B4-BE49-F238E27FC236}">
                <a16:creationId xmlns:a16="http://schemas.microsoft.com/office/drawing/2014/main" id="{BDD12F93-B714-4580-BED3-4D15817A28D7}"/>
              </a:ext>
            </a:extLst>
          </p:cNvPr>
          <p:cNvPicPr>
            <a:picLocks noChangeAspect="1"/>
          </p:cNvPicPr>
          <p:nvPr/>
        </p:nvPicPr>
        <p:blipFill>
          <a:blip r:embed="rId9"/>
          <a:stretch>
            <a:fillRect/>
          </a:stretch>
        </p:blipFill>
        <p:spPr>
          <a:xfrm>
            <a:off x="3581400" y="2110706"/>
            <a:ext cx="5312793" cy="3490937"/>
          </a:xfrm>
          <a:prstGeom prst="rect">
            <a:avLst/>
          </a:prstGeom>
          <a:ln w="38100" cap="sq">
            <a:solidFill>
              <a:srgbClr val="F7964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80025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30892" y="25571"/>
            <a:ext cx="12161108" cy="10140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Adobe Ming Std L" panose="02020300000000000000" pitchFamily="18" charset="-128"/>
                <a:ea typeface="Adobe Ming Std L" panose="02020300000000000000" pitchFamily="18" charset="-128"/>
                <a:cs typeface="Tahoma" charset="0"/>
              </a:rPr>
              <a:t>How To Register As A Vendor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graphicFrame>
        <p:nvGraphicFramePr>
          <p:cNvPr id="15" name="Diagram 14">
            <a:extLst>
              <a:ext uri="{FF2B5EF4-FFF2-40B4-BE49-F238E27FC236}">
                <a16:creationId xmlns:a16="http://schemas.microsoft.com/office/drawing/2014/main" id="{5A80B94A-34C5-45DE-8B12-F993EBDB01FB}"/>
              </a:ext>
            </a:extLst>
          </p:cNvPr>
          <p:cNvGraphicFramePr/>
          <p:nvPr>
            <p:extLst>
              <p:ext uri="{D42A27DB-BD31-4B8C-83A1-F6EECF244321}">
                <p14:modId xmlns:p14="http://schemas.microsoft.com/office/powerpoint/2010/main" val="2306749056"/>
              </p:ext>
            </p:extLst>
          </p:nvPr>
        </p:nvGraphicFramePr>
        <p:xfrm>
          <a:off x="1143000" y="1500040"/>
          <a:ext cx="9677400" cy="4150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TextBox 17">
            <a:extLst>
              <a:ext uri="{FF2B5EF4-FFF2-40B4-BE49-F238E27FC236}">
                <a16:creationId xmlns:a16="http://schemas.microsoft.com/office/drawing/2014/main" id="{180242C9-F2F2-4B2B-AFDD-3AE474A9291D}"/>
              </a:ext>
            </a:extLst>
          </p:cNvPr>
          <p:cNvSpPr txBox="1"/>
          <p:nvPr/>
        </p:nvSpPr>
        <p:spPr>
          <a:xfrm>
            <a:off x="5943600" y="5724436"/>
            <a:ext cx="3505200" cy="600164"/>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B73632"/>
                </a:solidFill>
                <a:effectLst/>
                <a:uLnTx/>
                <a:uFillTx/>
                <a:latin typeface="+mn-lt"/>
                <a:ea typeface="+mn-ea"/>
                <a:cs typeface="+mn-cs"/>
              </a:rPr>
              <a:t>Note</a:t>
            </a:r>
            <a:r>
              <a:rPr kumimoji="0" lang="en-US" sz="1100" b="1" i="0" u="none" strike="noStrike" kern="1200" cap="none" spc="0" normalizeH="0" baseline="0" noProof="0" dirty="0">
                <a:ln>
                  <a:noFill/>
                </a:ln>
                <a:solidFill>
                  <a:prstClr val="black"/>
                </a:solidFill>
                <a:effectLst/>
                <a:uLnTx/>
                <a:uFillTx/>
                <a:latin typeface="+mn-lt"/>
                <a:ea typeface="+mn-ea"/>
                <a:cs typeface="+mn-cs"/>
              </a:rPr>
              <a:t>: </a:t>
            </a:r>
            <a:r>
              <a:rPr kumimoji="0" lang="en-US" sz="1100" b="0" i="0" u="none" strike="noStrike" kern="1200" cap="none" spc="0" normalizeH="0" baseline="0" noProof="0" dirty="0">
                <a:ln>
                  <a:noFill/>
                </a:ln>
                <a:solidFill>
                  <a:prstClr val="black"/>
                </a:solidFill>
                <a:effectLst/>
                <a:uLnTx/>
                <a:uFillTx/>
                <a:latin typeface="+mn-lt"/>
                <a:ea typeface="+mn-ea"/>
                <a:cs typeface="+mn-cs"/>
              </a:rPr>
              <a:t>Please include the correct NAICS codes relating to the business or services provided to ensure you will receive solicitations from the Procurement Department.</a:t>
            </a:r>
          </a:p>
        </p:txBody>
      </p:sp>
      <p:pic>
        <p:nvPicPr>
          <p:cNvPr id="3" name="Picture 2">
            <a:extLst>
              <a:ext uri="{FF2B5EF4-FFF2-40B4-BE49-F238E27FC236}">
                <a16:creationId xmlns:a16="http://schemas.microsoft.com/office/drawing/2014/main" id="{35649709-B5E8-4CA6-B166-89887C9027FA}"/>
              </a:ext>
            </a:extLst>
          </p:cNvPr>
          <p:cNvPicPr>
            <a:picLocks noChangeAspect="1"/>
          </p:cNvPicPr>
          <p:nvPr/>
        </p:nvPicPr>
        <p:blipFill>
          <a:blip r:embed="rId8"/>
          <a:stretch>
            <a:fillRect/>
          </a:stretch>
        </p:blipFill>
        <p:spPr>
          <a:xfrm>
            <a:off x="2710322" y="2126583"/>
            <a:ext cx="3163086" cy="4198831"/>
          </a:xfrm>
          <a:prstGeom prst="rect">
            <a:avLst/>
          </a:prstGeom>
          <a:ln w="38100" cap="sq">
            <a:solidFill>
              <a:srgbClr val="F79646"/>
            </a:solidFill>
            <a:prstDash val="solid"/>
            <a:miter lim="800000"/>
          </a:ln>
          <a:effectLst>
            <a:outerShdw blurRad="50800" dist="38100" dir="2700000" algn="tl" rotWithShape="0">
              <a:srgbClr val="000000">
                <a:alpha val="43000"/>
              </a:srgbClr>
            </a:outerShdw>
          </a:effectLst>
        </p:spPr>
      </p:pic>
      <p:pic>
        <p:nvPicPr>
          <p:cNvPr id="5" name="Picture 4">
            <a:extLst>
              <a:ext uri="{FF2B5EF4-FFF2-40B4-BE49-F238E27FC236}">
                <a16:creationId xmlns:a16="http://schemas.microsoft.com/office/drawing/2014/main" id="{CB4A1E43-815E-44CC-AC21-F4B2132EA137}"/>
              </a:ext>
            </a:extLst>
          </p:cNvPr>
          <p:cNvPicPr>
            <a:picLocks noChangeAspect="1"/>
          </p:cNvPicPr>
          <p:nvPr/>
        </p:nvPicPr>
        <p:blipFill>
          <a:blip r:embed="rId9"/>
          <a:stretch>
            <a:fillRect/>
          </a:stretch>
        </p:blipFill>
        <p:spPr>
          <a:xfrm>
            <a:off x="6025808" y="2129930"/>
            <a:ext cx="3194392" cy="2680721"/>
          </a:xfrm>
          <a:prstGeom prst="rect">
            <a:avLst/>
          </a:prstGeom>
          <a:ln w="38100" cap="sq">
            <a:solidFill>
              <a:srgbClr val="F7964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517997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38100" y="1446429"/>
            <a:ext cx="12115800" cy="1773135"/>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7" name="Rectangle 6"/>
          <p:cNvSpPr/>
          <p:nvPr/>
        </p:nvSpPr>
        <p:spPr>
          <a:xfrm>
            <a:off x="609600" y="0"/>
            <a:ext cx="1752600" cy="457200"/>
          </a:xfrm>
          <a:prstGeom prst="rect">
            <a:avLst/>
          </a:prstGeom>
          <a:solidFill>
            <a:schemeClr val="accent2">
              <a:lumMod val="75000"/>
            </a:schemeClr>
          </a:solidFill>
          <a:ln>
            <a:solidFill>
              <a:schemeClr val="accent6">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47110" name="Picture 8"/>
          <p:cNvPicPr>
            <a:picLocks noChangeAspect="1"/>
          </p:cNvPicPr>
          <p:nvPr/>
        </p:nvPicPr>
        <p:blipFill>
          <a:blip r:embed="rId2"/>
          <a:srcRect/>
          <a:stretch>
            <a:fillRect/>
          </a:stretch>
        </p:blipFill>
        <p:spPr bwMode="auto">
          <a:xfrm>
            <a:off x="457200" y="250257"/>
            <a:ext cx="2209800" cy="1707861"/>
          </a:xfrm>
          <a:prstGeom prst="rect">
            <a:avLst/>
          </a:prstGeom>
          <a:noFill/>
          <a:ln w="9525">
            <a:noFill/>
            <a:miter lim="800000"/>
            <a:headEnd/>
            <a:tailEnd/>
          </a:ln>
        </p:spPr>
      </p:pic>
      <p:sp>
        <p:nvSpPr>
          <p:cNvPr id="12" name="Title 1"/>
          <p:cNvSpPr txBox="1">
            <a:spLocks/>
          </p:cNvSpPr>
          <p:nvPr/>
        </p:nvSpPr>
        <p:spPr>
          <a:xfrm>
            <a:off x="2286000" y="2017170"/>
            <a:ext cx="8143560" cy="797133"/>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6600" dirty="0">
                <a:solidFill>
                  <a:schemeClr val="bg1"/>
                </a:solidFill>
                <a:effectLst>
                  <a:outerShdw blurRad="38100" dist="38100" dir="2700000" algn="tl">
                    <a:srgbClr val="000000">
                      <a:alpha val="43137"/>
                    </a:srgbClr>
                  </a:outerShdw>
                </a:effectLst>
                <a:latin typeface="Adobe Ming Std L" panose="02020300000000000000" pitchFamily="18" charset="-128"/>
                <a:ea typeface="Adobe Ming Std L" panose="02020300000000000000" pitchFamily="18" charset="-128"/>
                <a:cs typeface="Tahoma" pitchFamily="34" charset="0"/>
              </a:rPr>
              <a:t>QUESTIONS</a:t>
            </a: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sp>
        <p:nvSpPr>
          <p:cNvPr id="8" name="Rectangle 7">
            <a:extLst>
              <a:ext uri="{FF2B5EF4-FFF2-40B4-BE49-F238E27FC236}">
                <a16:creationId xmlns:a16="http://schemas.microsoft.com/office/drawing/2014/main" id="{058FF5DF-CA8C-4C9B-A0DD-E8AA49B18F0C}"/>
              </a:ext>
            </a:extLst>
          </p:cNvPr>
          <p:cNvSpPr/>
          <p:nvPr/>
        </p:nvSpPr>
        <p:spPr>
          <a:xfrm>
            <a:off x="4876800" y="3790305"/>
            <a:ext cx="5943600" cy="2839095"/>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US" sz="1400" dirty="0">
              <a:solidFill>
                <a:schemeClr val="bg1"/>
              </a:solidFill>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06B2000-783F-46FE-9022-FCF4C416DC02}"/>
              </a:ext>
            </a:extLst>
          </p:cNvPr>
          <p:cNvSpPr/>
          <p:nvPr/>
        </p:nvSpPr>
        <p:spPr>
          <a:xfrm>
            <a:off x="533400" y="3767651"/>
            <a:ext cx="1752600" cy="3067695"/>
          </a:xfrm>
          <a:prstGeom prst="rect">
            <a:avLst/>
          </a:prstGeom>
          <a:solidFill>
            <a:schemeClr val="accent2">
              <a:lumMod val="75000"/>
            </a:schemeClr>
          </a:solidFill>
          <a:ln w="76200">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2" name="TextBox 1">
            <a:extLst>
              <a:ext uri="{FF2B5EF4-FFF2-40B4-BE49-F238E27FC236}">
                <a16:creationId xmlns:a16="http://schemas.microsoft.com/office/drawing/2014/main" id="{AD5C4F3E-88FA-4280-80F8-95B1CDB41CA5}"/>
              </a:ext>
            </a:extLst>
          </p:cNvPr>
          <p:cNvSpPr txBox="1"/>
          <p:nvPr/>
        </p:nvSpPr>
        <p:spPr>
          <a:xfrm>
            <a:off x="5638800" y="4296151"/>
            <a:ext cx="5029200" cy="1754326"/>
          </a:xfrm>
          <a:prstGeom prst="rect">
            <a:avLst/>
          </a:prstGeom>
          <a:noFill/>
        </p:spPr>
        <p:txBody>
          <a:bodyPr wrap="square" rtlCol="0">
            <a:spAutoFit/>
          </a:bodyPr>
          <a:lstStyle/>
          <a:p>
            <a:pPr algn="ctr"/>
            <a:r>
              <a:rPr lang="en-US" sz="1800" dirty="0">
                <a:solidFill>
                  <a:schemeClr val="bg1"/>
                </a:solidFill>
                <a:latin typeface="Arial" panose="020B0604020202020204" pitchFamily="34" charset="0"/>
                <a:cs typeface="Arial" panose="020B0604020202020204" pitchFamily="34" charset="0"/>
              </a:rPr>
              <a:t>Contact Information</a:t>
            </a:r>
          </a:p>
          <a:p>
            <a:pPr algn="ctr">
              <a:lnSpc>
                <a:spcPct val="200000"/>
              </a:lnSpc>
            </a:pPr>
            <a:r>
              <a:rPr lang="en-US" sz="1800" dirty="0">
                <a:solidFill>
                  <a:schemeClr val="bg1"/>
                </a:solidFill>
                <a:latin typeface="Arial" panose="020B0604020202020204" pitchFamily="34" charset="0"/>
                <a:cs typeface="Arial" panose="020B0604020202020204" pitchFamily="34" charset="0"/>
              </a:rPr>
              <a:t>Adriana Mena (</a:t>
            </a:r>
            <a:r>
              <a:rPr lang="en-US" sz="1800" dirty="0">
                <a:solidFill>
                  <a:schemeClr val="bg1"/>
                </a:solidFill>
                <a:latin typeface="Arial" panose="020B0604020202020204" pitchFamily="34" charset="0"/>
                <a:cs typeface="Arial" panose="020B0604020202020204" pitchFamily="34" charset="0"/>
                <a:hlinkClick r:id="rId3"/>
              </a:rPr>
              <a:t>amena@metrarr.com</a:t>
            </a:r>
            <a:r>
              <a:rPr lang="en-US" sz="1800" dirty="0">
                <a:solidFill>
                  <a:schemeClr val="bg1"/>
                </a:solidFill>
                <a:latin typeface="Arial" panose="020B0604020202020204" pitchFamily="34" charset="0"/>
                <a:cs typeface="Arial" panose="020B0604020202020204" pitchFamily="34" charset="0"/>
              </a:rPr>
              <a:t>)</a:t>
            </a:r>
          </a:p>
          <a:p>
            <a:pPr algn="ctr">
              <a:lnSpc>
                <a:spcPct val="200000"/>
              </a:lnSpc>
            </a:pPr>
            <a:r>
              <a:rPr lang="en-US" sz="1800" dirty="0">
                <a:solidFill>
                  <a:schemeClr val="bg1"/>
                </a:solidFill>
                <a:latin typeface="Arial" panose="020B0604020202020204" pitchFamily="34" charset="0"/>
                <a:cs typeface="Arial" panose="020B0604020202020204" pitchFamily="34" charset="0"/>
              </a:rPr>
              <a:t>Michele Sutton (</a:t>
            </a:r>
            <a:r>
              <a:rPr lang="en-US" sz="1800" dirty="0">
                <a:solidFill>
                  <a:schemeClr val="bg1"/>
                </a:solidFill>
                <a:latin typeface="Arial" panose="020B0604020202020204" pitchFamily="34" charset="0"/>
                <a:cs typeface="Arial" panose="020B0604020202020204" pitchFamily="34" charset="0"/>
                <a:hlinkClick r:id="rId4"/>
              </a:rPr>
              <a:t>msutton@metrarr.com</a:t>
            </a:r>
            <a:r>
              <a:rPr lang="en-US" sz="1800" dirty="0">
                <a:solidFill>
                  <a:schemeClr val="bg1"/>
                </a:solidFill>
                <a:latin typeface="Arial" panose="020B0604020202020204" pitchFamily="34" charset="0"/>
                <a:cs typeface="Arial" panose="020B0604020202020204" pitchFamily="34" charset="0"/>
              </a:rPr>
              <a:t>)</a:t>
            </a:r>
          </a:p>
          <a:p>
            <a:endParaRPr lang="en-US" dirty="0"/>
          </a:p>
        </p:txBody>
      </p:sp>
    </p:spTree>
    <p:extLst>
      <p:ext uri="{BB962C8B-B14F-4D97-AF65-F5344CB8AC3E}">
        <p14:creationId xmlns:p14="http://schemas.microsoft.com/office/powerpoint/2010/main" val="3671822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8535" y="29182"/>
            <a:ext cx="12161520"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sp>
        <p:nvSpPr>
          <p:cNvPr id="10" name="TextBox 9">
            <a:extLst>
              <a:ext uri="{FF2B5EF4-FFF2-40B4-BE49-F238E27FC236}">
                <a16:creationId xmlns:a16="http://schemas.microsoft.com/office/drawing/2014/main" id="{438858D1-3798-4535-B8A0-7592814CC317}"/>
              </a:ext>
            </a:extLst>
          </p:cNvPr>
          <p:cNvSpPr txBox="1"/>
          <p:nvPr/>
        </p:nvSpPr>
        <p:spPr>
          <a:xfrm>
            <a:off x="1816502" y="1292457"/>
            <a:ext cx="8230010" cy="523220"/>
          </a:xfrm>
          <a:prstGeom prst="rect">
            <a:avLst/>
          </a:prstGeom>
          <a:noFill/>
        </p:spPr>
        <p:txBody>
          <a:bodyPr wrap="none" rtlCol="0">
            <a:spAutoFit/>
          </a:bodyPr>
          <a:lstStyle/>
          <a:p>
            <a:pPr algn="ctr"/>
            <a:r>
              <a:rPr lang="en-US" sz="2800" dirty="0">
                <a:latin typeface="Arial" panose="020B0604020202020204" pitchFamily="34" charset="0"/>
                <a:cs typeface="Arial" panose="020B0604020202020204" pitchFamily="34" charset="0"/>
              </a:rPr>
              <a:t>Different agencies recognize different certifications</a:t>
            </a:r>
          </a:p>
        </p:txBody>
      </p:sp>
      <p:sp>
        <p:nvSpPr>
          <p:cNvPr id="8" name="TextBox 7">
            <a:extLst>
              <a:ext uri="{FF2B5EF4-FFF2-40B4-BE49-F238E27FC236}">
                <a16:creationId xmlns:a16="http://schemas.microsoft.com/office/drawing/2014/main" id="{8EC42CD6-1864-4A2B-9362-52379EFBDBCD}"/>
              </a:ext>
            </a:extLst>
          </p:cNvPr>
          <p:cNvSpPr txBox="1"/>
          <p:nvPr/>
        </p:nvSpPr>
        <p:spPr>
          <a:xfrm>
            <a:off x="6012656" y="2399705"/>
            <a:ext cx="5486400" cy="4001095"/>
          </a:xfrm>
          <a:prstGeom prst="rect">
            <a:avLst/>
          </a:prstGeom>
          <a:noFill/>
        </p:spPr>
        <p:txBody>
          <a:bodyPr wrap="square" rtlCol="0">
            <a:spAutoFit/>
          </a:bodyPr>
          <a:lstStyle/>
          <a:p>
            <a:pPr marL="514350" indent="-514350">
              <a:spcAft>
                <a:spcPts val="1200"/>
              </a:spcAft>
              <a:buFont typeface="+mj-lt"/>
              <a:buAutoNum type="romanUcPeriod"/>
            </a:pPr>
            <a:r>
              <a:rPr lang="en-US" sz="1400" b="1" dirty="0"/>
              <a:t>DBE Certification: </a:t>
            </a:r>
          </a:p>
          <a:p>
            <a:pPr marL="800100" lvl="1" indent="-342900">
              <a:lnSpc>
                <a:spcPct val="150000"/>
              </a:lnSpc>
              <a:spcAft>
                <a:spcPts val="1200"/>
              </a:spcAft>
              <a:buFont typeface="Arial" panose="020B0604020202020204" pitchFamily="34" charset="0"/>
              <a:buChar char="•"/>
            </a:pPr>
            <a:r>
              <a:rPr lang="en-US" sz="1400" dirty="0"/>
              <a:t>United States Department of Transportation (US DOT) assisted contracts for highway, transit, and airport projects</a:t>
            </a:r>
          </a:p>
          <a:p>
            <a:pPr marL="800100" lvl="1" indent="-342900">
              <a:lnSpc>
                <a:spcPct val="150000"/>
              </a:lnSpc>
              <a:spcAft>
                <a:spcPts val="1200"/>
              </a:spcAft>
              <a:buFont typeface="Arial" panose="020B0604020202020204" pitchFamily="34" charset="0"/>
              <a:buChar char="•"/>
            </a:pPr>
            <a:r>
              <a:rPr lang="en-US" sz="1400" dirty="0"/>
              <a:t>Complies with Federal Regulation 49 CFR Part 26</a:t>
            </a:r>
          </a:p>
          <a:p>
            <a:pPr lvl="1"/>
            <a:endParaRPr lang="en-US" sz="1400" dirty="0">
              <a:solidFill>
                <a:schemeClr val="tx2"/>
              </a:solidFill>
              <a:sym typeface="Arial" pitchFamily="34" charset="0"/>
            </a:endParaRPr>
          </a:p>
          <a:p>
            <a:pPr marL="400050" indent="-400050">
              <a:spcAft>
                <a:spcPts val="1200"/>
              </a:spcAft>
              <a:buFont typeface="+mj-lt"/>
              <a:buAutoNum type="romanUcPeriod"/>
            </a:pPr>
            <a:r>
              <a:rPr lang="en-US" sz="1400" b="1" dirty="0">
                <a:latin typeface="Arial" pitchFamily="34" charset="0"/>
                <a:cs typeface="Arial" pitchFamily="34" charset="0"/>
              </a:rPr>
              <a:t>M/WBE Certification:</a:t>
            </a:r>
            <a:r>
              <a:rPr lang="en-US" sz="1400" b="1" dirty="0">
                <a:solidFill>
                  <a:schemeClr val="tx2">
                    <a:lumMod val="75000"/>
                  </a:schemeClr>
                </a:solidFill>
                <a:latin typeface="Arial" pitchFamily="34" charset="0"/>
                <a:cs typeface="Arial" pitchFamily="34" charset="0"/>
              </a:rPr>
              <a:t> </a:t>
            </a:r>
          </a:p>
          <a:p>
            <a:pPr marL="800100" lvl="2" indent="-342900">
              <a:lnSpc>
                <a:spcPct val="150000"/>
              </a:lnSpc>
              <a:spcAft>
                <a:spcPts val="1200"/>
              </a:spcAft>
              <a:buFont typeface="Arial" panose="020B0604020202020204" pitchFamily="34" charset="0"/>
              <a:buChar char="•"/>
            </a:pPr>
            <a:r>
              <a:rPr lang="en-US" sz="1400" dirty="0"/>
              <a:t>Overseen and managed by state and local government contracting authorities </a:t>
            </a:r>
          </a:p>
          <a:p>
            <a:endParaRPr lang="en-US" dirty="0"/>
          </a:p>
          <a:p>
            <a:endParaRPr lang="en-US" dirty="0"/>
          </a:p>
        </p:txBody>
      </p:sp>
      <p:pic>
        <p:nvPicPr>
          <p:cNvPr id="13" name="Picture 8">
            <a:extLst>
              <a:ext uri="{FF2B5EF4-FFF2-40B4-BE49-F238E27FC236}">
                <a16:creationId xmlns:a16="http://schemas.microsoft.com/office/drawing/2014/main" id="{BF902461-9F1D-44B0-AB43-DB3468A2944B}"/>
              </a:ext>
            </a:extLst>
          </p:cNvPr>
          <p:cNvPicPr>
            <a:picLocks noChangeAspect="1"/>
          </p:cNvPicPr>
          <p:nvPr/>
        </p:nvPicPr>
        <p:blipFill>
          <a:blip r:embed="rId2"/>
          <a:srcRect/>
          <a:stretch>
            <a:fillRect/>
          </a:stretch>
        </p:blipFill>
        <p:spPr bwMode="auto">
          <a:xfrm>
            <a:off x="10439400" y="5918997"/>
            <a:ext cx="1627632" cy="1257928"/>
          </a:xfrm>
          <a:prstGeom prst="rect">
            <a:avLst/>
          </a:prstGeom>
          <a:noFill/>
          <a:ln w="9525">
            <a:noFill/>
            <a:miter lim="800000"/>
            <a:headEnd/>
            <a:tailEnd/>
          </a:ln>
        </p:spPr>
      </p:pic>
      <p:sp>
        <p:nvSpPr>
          <p:cNvPr id="2" name="Rectangle: Rounded Corners 1">
            <a:extLst>
              <a:ext uri="{FF2B5EF4-FFF2-40B4-BE49-F238E27FC236}">
                <a16:creationId xmlns:a16="http://schemas.microsoft.com/office/drawing/2014/main" id="{6A2ED931-CF42-4F87-AAD0-4C885E4DB263}"/>
              </a:ext>
            </a:extLst>
          </p:cNvPr>
          <p:cNvSpPr/>
          <p:nvPr/>
        </p:nvSpPr>
        <p:spPr>
          <a:xfrm>
            <a:off x="5943600" y="2209019"/>
            <a:ext cx="5638800" cy="2209801"/>
          </a:xfrm>
          <a:prstGeom prst="roundRect">
            <a:avLst/>
          </a:prstGeom>
          <a:noFill/>
          <a:ln>
            <a:solidFill>
              <a:srgbClr val="B83733"/>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ln>
                <a:solidFill>
                  <a:srgbClr val="FF0000"/>
                </a:solidFill>
              </a:ln>
              <a:noFill/>
            </a:endParaRPr>
          </a:p>
        </p:txBody>
      </p:sp>
      <p:pic>
        <p:nvPicPr>
          <p:cNvPr id="7" name="Picture 6">
            <a:extLst>
              <a:ext uri="{FF2B5EF4-FFF2-40B4-BE49-F238E27FC236}">
                <a16:creationId xmlns:a16="http://schemas.microsoft.com/office/drawing/2014/main" id="{701CBA0E-6F52-44B9-8C4E-8F8877CCB909}"/>
              </a:ext>
            </a:extLst>
          </p:cNvPr>
          <p:cNvPicPr>
            <a:picLocks noChangeAspect="1"/>
          </p:cNvPicPr>
          <p:nvPr/>
        </p:nvPicPr>
        <p:blipFill>
          <a:blip r:embed="rId3"/>
          <a:stretch>
            <a:fillRect/>
          </a:stretch>
        </p:blipFill>
        <p:spPr>
          <a:xfrm>
            <a:off x="457200" y="2209800"/>
            <a:ext cx="4851312" cy="3733801"/>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565831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30892" y="20595"/>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sp>
        <p:nvSpPr>
          <p:cNvPr id="11" name="TextBox 10">
            <a:extLst>
              <a:ext uri="{FF2B5EF4-FFF2-40B4-BE49-F238E27FC236}">
                <a16:creationId xmlns:a16="http://schemas.microsoft.com/office/drawing/2014/main" id="{D9713744-2B70-4327-84A6-B2BA0F6C5C05}"/>
              </a:ext>
            </a:extLst>
          </p:cNvPr>
          <p:cNvSpPr txBox="1"/>
          <p:nvPr/>
        </p:nvSpPr>
        <p:spPr>
          <a:xfrm>
            <a:off x="30892" y="1389464"/>
            <a:ext cx="11959939" cy="400110"/>
          </a:xfrm>
          <a:prstGeom prst="rect">
            <a:avLst/>
          </a:prstGeom>
          <a:noFill/>
        </p:spPr>
        <p:txBody>
          <a:bodyPr wrap="square">
            <a:spAutoFit/>
          </a:bodyPr>
          <a:lstStyle/>
          <a:p>
            <a:pPr algn="ctr"/>
            <a:r>
              <a:rPr lang="en-US" sz="2000" dirty="0">
                <a:latin typeface="Arial" panose="020B0604020202020204" pitchFamily="34" charset="0"/>
                <a:cs typeface="Arial" panose="020B0604020202020204" pitchFamily="34" charset="0"/>
              </a:rPr>
              <a:t>Firms with DBE Certification through one of these agencies are recognized by all the others</a:t>
            </a:r>
          </a:p>
        </p:txBody>
      </p:sp>
      <p:pic>
        <p:nvPicPr>
          <p:cNvPr id="13" name="Picture 12">
            <a:extLst>
              <a:ext uri="{FF2B5EF4-FFF2-40B4-BE49-F238E27FC236}">
                <a16:creationId xmlns:a16="http://schemas.microsoft.com/office/drawing/2014/main" id="{56EA8364-D747-4BEC-AA88-21905292DB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0798" y="2682114"/>
            <a:ext cx="4876800" cy="1434354"/>
          </a:xfrm>
          <a:prstGeom prst="rect">
            <a:avLst/>
          </a:prstGeom>
        </p:spPr>
      </p:pic>
      <p:pic>
        <p:nvPicPr>
          <p:cNvPr id="14" name="Picture 13" descr="pace_bus logo.jpg">
            <a:extLst>
              <a:ext uri="{FF2B5EF4-FFF2-40B4-BE49-F238E27FC236}">
                <a16:creationId xmlns:a16="http://schemas.microsoft.com/office/drawing/2014/main" id="{FA2A973F-5E12-4EEC-822E-A9E300185104}"/>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1778" r="95556">
                        <a14:foregroundMark x1="17333" y1="47500" x2="20000" y2="52500"/>
                        <a14:foregroundMark x1="40000" y1="52500" x2="40000" y2="61250"/>
                        <a14:foregroundMark x1="57333" y1="40000" x2="55111" y2="45000"/>
                        <a14:foregroundMark x1="76889" y1="38750" x2="71111" y2="38750"/>
                        <a14:foregroundMark x1="86222" y1="48750" x2="92889" y2="48750"/>
                      </a14:backgroundRemoval>
                    </a14:imgEffect>
                  </a14:imgLayer>
                </a14:imgProps>
              </a:ext>
              <a:ext uri="{28A0092B-C50C-407E-A947-70E740481C1C}">
                <a14:useLocalDpi xmlns:a14="http://schemas.microsoft.com/office/drawing/2010/main" val="0"/>
              </a:ext>
            </a:extLst>
          </a:blip>
          <a:srcRect/>
          <a:stretch>
            <a:fillRect/>
          </a:stretch>
        </p:blipFill>
        <p:spPr bwMode="auto">
          <a:xfrm>
            <a:off x="1312305" y="2112909"/>
            <a:ext cx="1788243" cy="634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http://images.wikia.com/hitman/images/9/91/Chicago_city_logo.jpg">
            <a:extLst>
              <a:ext uri="{FF2B5EF4-FFF2-40B4-BE49-F238E27FC236}">
                <a16:creationId xmlns:a16="http://schemas.microsoft.com/office/drawing/2014/main" id="{A7AD452E-F499-415E-9AC5-D6AF3F001997}"/>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0" b="99667" l="0" r="100000">
                        <a14:foregroundMark x1="25000" y1="38667" x2="25000" y2="49667"/>
                        <a14:foregroundMark x1="29000" y1="40333" x2="31333" y2="52333"/>
                        <a14:foregroundMark x1="42000" y1="54000" x2="44333" y2="65667"/>
                        <a14:foregroundMark x1="58000" y1="53333" x2="59000" y2="63333"/>
                        <a14:foregroundMark x1="59667" y1="52333" x2="60333" y2="63333"/>
                        <a14:foregroundMark x1="30667" y1="75000" x2="68333" y2="76333"/>
                        <a14:foregroundMark x1="71667" y1="34333" x2="81333" y2="44667"/>
                        <a14:foregroundMark x1="27667" y1="36667" x2="17667" y2="42333"/>
                      </a14:backgroundRemoval>
                    </a14:imgEffect>
                  </a14:imgLayer>
                </a14:imgProps>
              </a:ext>
              <a:ext uri="{28A0092B-C50C-407E-A947-70E740481C1C}">
                <a14:useLocalDpi xmlns:a14="http://schemas.microsoft.com/office/drawing/2010/main" val="0"/>
              </a:ext>
            </a:extLst>
          </a:blip>
          <a:srcRect/>
          <a:stretch>
            <a:fillRect/>
          </a:stretch>
        </p:blipFill>
        <p:spPr bwMode="auto">
          <a:xfrm>
            <a:off x="1335402" y="3802442"/>
            <a:ext cx="1105788" cy="110578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5" descr="CTA-logo.png">
            <a:extLst>
              <a:ext uri="{FF2B5EF4-FFF2-40B4-BE49-F238E27FC236}">
                <a16:creationId xmlns:a16="http://schemas.microsoft.com/office/drawing/2014/main" id="{475FF1ED-1FC1-4581-8096-AAE75C1B5157}"/>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846704" y="2154109"/>
            <a:ext cx="1032991" cy="1038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 descr="Image result for idot logo">
            <a:extLst>
              <a:ext uri="{FF2B5EF4-FFF2-40B4-BE49-F238E27FC236}">
                <a16:creationId xmlns:a16="http://schemas.microsoft.com/office/drawing/2014/main" id="{46D3610C-4F3D-49BE-8F6D-7C4CB3ECEE4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18934"/>
          <a:stretch/>
        </p:blipFill>
        <p:spPr bwMode="auto">
          <a:xfrm>
            <a:off x="9117455" y="4210285"/>
            <a:ext cx="2286000" cy="69794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3472185-77F8-4E20-9A7C-50D751788562}"/>
              </a:ext>
            </a:extLst>
          </p:cNvPr>
          <p:cNvSpPr txBox="1"/>
          <p:nvPr/>
        </p:nvSpPr>
        <p:spPr>
          <a:xfrm>
            <a:off x="210693" y="5409063"/>
            <a:ext cx="11686032" cy="1646605"/>
          </a:xfrm>
          <a:prstGeom prst="rect">
            <a:avLst/>
          </a:prstGeom>
          <a:noFill/>
        </p:spPr>
        <p:txBody>
          <a:bodyPr wrap="square" rtlCol="0">
            <a:spAutoFit/>
          </a:bodyPr>
          <a:lstStyle/>
          <a:p>
            <a:pPr marL="0" indent="0">
              <a:buNone/>
            </a:pPr>
            <a:r>
              <a:rPr lang="en-US" sz="1400" dirty="0"/>
              <a:t>The Illinois Unified Certification Program (IL UCP) directory provides a reference source of certified DBE firms. The Directory lists firms in alphabetical order, including the NAICS* codes and specialties. It provides a reference source to assist bidders/proposers in meeting DBE contract goals.</a:t>
            </a:r>
          </a:p>
          <a:p>
            <a:pPr marL="0" indent="0">
              <a:buNone/>
            </a:pPr>
            <a:endParaRPr lang="en-US" sz="1200" dirty="0"/>
          </a:p>
          <a:p>
            <a:pPr marL="0" indent="0">
              <a:buNone/>
            </a:pPr>
            <a:endParaRPr lang="en-US" sz="1200" dirty="0"/>
          </a:p>
          <a:p>
            <a:r>
              <a:rPr lang="en-US" sz="1100" dirty="0"/>
              <a:t>*North American Industry Classification System (NAICS) Codes – classification of the specialties or services that a firm seeks to perform.</a:t>
            </a:r>
          </a:p>
          <a:p>
            <a:pPr marL="0" indent="0">
              <a:buNone/>
            </a:pPr>
            <a:endParaRPr lang="en-US" sz="1200" dirty="0">
              <a:solidFill>
                <a:schemeClr val="tx2"/>
              </a:solidFill>
            </a:endParaRPr>
          </a:p>
          <a:p>
            <a:pPr marL="0" indent="0">
              <a:buNone/>
            </a:pPr>
            <a:endParaRPr lang="en-US" sz="1200" dirty="0">
              <a:solidFill>
                <a:schemeClr val="tx2"/>
              </a:solidFill>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9"/>
          <a:srcRect/>
          <a:stretch>
            <a:fillRect/>
          </a:stretch>
        </p:blipFill>
        <p:spPr bwMode="auto">
          <a:xfrm>
            <a:off x="10363200" y="5867581"/>
            <a:ext cx="1627632" cy="1257928"/>
          </a:xfrm>
          <a:prstGeom prst="rect">
            <a:avLst/>
          </a:prstGeom>
          <a:noFill/>
          <a:ln w="9525">
            <a:noFill/>
            <a:miter lim="800000"/>
            <a:headEnd/>
            <a:tailEnd/>
          </a:ln>
        </p:spPr>
      </p:pic>
    </p:spTree>
    <p:extLst>
      <p:ext uri="{BB962C8B-B14F-4D97-AF65-F5344CB8AC3E}">
        <p14:creationId xmlns:p14="http://schemas.microsoft.com/office/powerpoint/2010/main" val="2465848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D97B18A-8F60-4789-AC27-9DBE96114849}"/>
              </a:ext>
            </a:extLst>
          </p:cNvPr>
          <p:cNvSpPr/>
          <p:nvPr/>
        </p:nvSpPr>
        <p:spPr>
          <a:xfrm>
            <a:off x="4495801" y="4114800"/>
            <a:ext cx="3396756" cy="2229345"/>
          </a:xfrm>
          <a:prstGeom prst="rect">
            <a:avLst/>
          </a:prstGeom>
          <a:solidFill>
            <a:schemeClr val="accent2">
              <a:lumMod val="75000"/>
            </a:schemeClr>
          </a:solidFill>
          <a:ln w="76200">
            <a:solidFill>
              <a:schemeClr val="accent6">
                <a:lumMod val="50000"/>
              </a:schemeClr>
            </a:solidFill>
          </a:ln>
          <a:scene3d>
            <a:camera prst="isometricTopUp"/>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6" name="Rectangle 5">
            <a:extLst>
              <a:ext uri="{FF2B5EF4-FFF2-40B4-BE49-F238E27FC236}">
                <a16:creationId xmlns:a16="http://schemas.microsoft.com/office/drawing/2014/main" id="{34751E4C-8106-4F41-978F-79C03DB17C44}"/>
              </a:ext>
            </a:extLst>
          </p:cNvPr>
          <p:cNvSpPr/>
          <p:nvPr/>
        </p:nvSpPr>
        <p:spPr>
          <a:xfrm>
            <a:off x="30892" y="28283"/>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en-US" sz="3600" dirty="0">
                <a:solidFill>
                  <a:schemeClr val="bg1"/>
                </a:solidFill>
                <a:latin typeface="Adobe Ming Std L" panose="02020300000000000000" pitchFamily="18" charset="-128"/>
                <a:ea typeface="Adobe Ming Std L" panose="02020300000000000000" pitchFamily="18" charset="-128"/>
                <a:cs typeface="Tahoma" charset="0"/>
              </a:rPr>
              <a:t>DBE Overview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sp>
        <p:nvSpPr>
          <p:cNvPr id="11" name="TextBox 10">
            <a:extLst>
              <a:ext uri="{FF2B5EF4-FFF2-40B4-BE49-F238E27FC236}">
                <a16:creationId xmlns:a16="http://schemas.microsoft.com/office/drawing/2014/main" id="{D9713744-2B70-4327-84A6-B2BA0F6C5C05}"/>
              </a:ext>
            </a:extLst>
          </p:cNvPr>
          <p:cNvSpPr txBox="1"/>
          <p:nvPr/>
        </p:nvSpPr>
        <p:spPr>
          <a:xfrm>
            <a:off x="1950593" y="1340488"/>
            <a:ext cx="8017704"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Advantages of DBE Certification</a:t>
            </a: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sp>
        <p:nvSpPr>
          <p:cNvPr id="20" name="Rectangle 19">
            <a:extLst>
              <a:ext uri="{FF2B5EF4-FFF2-40B4-BE49-F238E27FC236}">
                <a16:creationId xmlns:a16="http://schemas.microsoft.com/office/drawing/2014/main" id="{3DDB6B7A-DF2C-432F-9C5E-4AA47D1863E3}"/>
              </a:ext>
            </a:extLst>
          </p:cNvPr>
          <p:cNvSpPr/>
          <p:nvPr/>
        </p:nvSpPr>
        <p:spPr>
          <a:xfrm>
            <a:off x="144192" y="2270693"/>
            <a:ext cx="11630506" cy="1329659"/>
          </a:xfrm>
          <a:prstGeom prst="rect">
            <a:avLst/>
          </a:prstGeom>
        </p:spPr>
        <p:txBody>
          <a:bodyPr wrap="square">
            <a:spAutoFit/>
          </a:bodyPr>
          <a:lstStyle/>
          <a:p>
            <a:pPr marL="400050" indent="-400050">
              <a:lnSpc>
                <a:spcPct val="150000"/>
              </a:lnSpc>
              <a:spcBef>
                <a:spcPts val="0"/>
              </a:spcBef>
              <a:spcAft>
                <a:spcPts val="1200"/>
              </a:spcAft>
              <a:buFont typeface="+mj-lt"/>
              <a:buAutoNum type="romanUcPeriod"/>
            </a:pPr>
            <a:r>
              <a:rPr lang="en-US" sz="1400" dirty="0"/>
              <a:t>Company listed in the IL UCP DBE vendor directory </a:t>
            </a:r>
          </a:p>
          <a:p>
            <a:pPr marL="400050" indent="-400050">
              <a:lnSpc>
                <a:spcPct val="150000"/>
              </a:lnSpc>
              <a:spcBef>
                <a:spcPts val="0"/>
              </a:spcBef>
              <a:spcAft>
                <a:spcPts val="1200"/>
              </a:spcAft>
              <a:buFont typeface="+mj-lt"/>
              <a:buAutoNum type="romanUcPeriod"/>
            </a:pPr>
            <a:r>
              <a:rPr lang="en-US" sz="1400" dirty="0"/>
              <a:t>An opportunity to participate on federally funded or assisted projects as prime contractors or subcontractors</a:t>
            </a:r>
          </a:p>
          <a:p>
            <a:pPr marL="400050" indent="-400050">
              <a:lnSpc>
                <a:spcPct val="150000"/>
              </a:lnSpc>
              <a:spcBef>
                <a:spcPts val="0"/>
              </a:spcBef>
              <a:spcAft>
                <a:spcPts val="1200"/>
              </a:spcAft>
              <a:buFont typeface="+mj-lt"/>
              <a:buAutoNum type="romanUcPeriod"/>
            </a:pPr>
            <a:r>
              <a:rPr lang="en-US" sz="1400" dirty="0"/>
              <a:t>An identifier that can be used as a marketing tool for your business</a:t>
            </a:r>
          </a:p>
        </p:txBody>
      </p:sp>
      <p:pic>
        <p:nvPicPr>
          <p:cNvPr id="9" name="Picture 8">
            <a:extLst>
              <a:ext uri="{FF2B5EF4-FFF2-40B4-BE49-F238E27FC236}">
                <a16:creationId xmlns:a16="http://schemas.microsoft.com/office/drawing/2014/main" id="{A958AB42-8AD6-4FCF-8913-AD4BB701AB0C}"/>
              </a:ext>
            </a:extLst>
          </p:cNvPr>
          <p:cNvPicPr>
            <a:picLocks noChangeAspect="1"/>
          </p:cNvPicPr>
          <p:nvPr/>
        </p:nvPicPr>
        <p:blipFill>
          <a:blip r:embed="rId3">
            <a:clrChange>
              <a:clrFrom>
                <a:srgbClr val="000000"/>
              </a:clrFrom>
              <a:clrTo>
                <a:srgbClr val="000000">
                  <a:alpha val="0"/>
                </a:srgbClr>
              </a:clrTo>
            </a:clrChange>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4608195" y="3754912"/>
            <a:ext cx="3236454" cy="2697045"/>
          </a:xfrm>
          <a:prstGeom prst="rect">
            <a:avLst/>
          </a:prstGeom>
        </p:spPr>
      </p:pic>
    </p:spTree>
    <p:extLst>
      <p:ext uri="{BB962C8B-B14F-4D97-AF65-F5344CB8AC3E}">
        <p14:creationId xmlns:p14="http://schemas.microsoft.com/office/powerpoint/2010/main" val="111813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7D97B18A-8F60-4789-AC27-9DBE96114849}"/>
              </a:ext>
            </a:extLst>
          </p:cNvPr>
          <p:cNvSpPr/>
          <p:nvPr/>
        </p:nvSpPr>
        <p:spPr>
          <a:xfrm>
            <a:off x="304800" y="1977941"/>
            <a:ext cx="11582399" cy="930870"/>
          </a:xfrm>
          <a:prstGeom prst="rect">
            <a:avLst/>
          </a:prstGeom>
          <a:solidFill>
            <a:schemeClr val="accent2">
              <a:lumMod val="75000"/>
            </a:schemeClr>
          </a:solidFill>
          <a:ln w="762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6" name="Rectangle 5">
            <a:extLst>
              <a:ext uri="{FF2B5EF4-FFF2-40B4-BE49-F238E27FC236}">
                <a16:creationId xmlns:a16="http://schemas.microsoft.com/office/drawing/2014/main" id="{34751E4C-8106-4F41-978F-79C03DB17C44}"/>
              </a:ext>
            </a:extLst>
          </p:cNvPr>
          <p:cNvSpPr/>
          <p:nvPr/>
        </p:nvSpPr>
        <p:spPr>
          <a:xfrm>
            <a:off x="0" y="27178"/>
            <a:ext cx="12161520"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Process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sp>
        <p:nvSpPr>
          <p:cNvPr id="11" name="TextBox 10">
            <a:extLst>
              <a:ext uri="{FF2B5EF4-FFF2-40B4-BE49-F238E27FC236}">
                <a16:creationId xmlns:a16="http://schemas.microsoft.com/office/drawing/2014/main" id="{D9713744-2B70-4327-84A6-B2BA0F6C5C05}"/>
              </a:ext>
            </a:extLst>
          </p:cNvPr>
          <p:cNvSpPr txBox="1"/>
          <p:nvPr/>
        </p:nvSpPr>
        <p:spPr>
          <a:xfrm>
            <a:off x="2286000" y="1305580"/>
            <a:ext cx="7239000" cy="523220"/>
          </a:xfrm>
          <a:prstGeom prst="rect">
            <a:avLst/>
          </a:prstGeom>
          <a:noFill/>
        </p:spPr>
        <p:txBody>
          <a:bodyPr wrap="square">
            <a:spAutoFit/>
          </a:bodyPr>
          <a:lstStyle/>
          <a:p>
            <a:pPr algn="ctr"/>
            <a:r>
              <a:rPr lang="en-US" sz="2800" dirty="0">
                <a:latin typeface="Arial" panose="020B0604020202020204" pitchFamily="34" charset="0"/>
                <a:cs typeface="Arial" panose="020B0604020202020204" pitchFamily="34" charset="0"/>
              </a:rPr>
              <a:t>Determining Eligibility</a:t>
            </a: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sp>
        <p:nvSpPr>
          <p:cNvPr id="10" name="TextBox 9">
            <a:extLst>
              <a:ext uri="{FF2B5EF4-FFF2-40B4-BE49-F238E27FC236}">
                <a16:creationId xmlns:a16="http://schemas.microsoft.com/office/drawing/2014/main" id="{EEBDBBE7-76E3-401C-AE39-276BE4E2D377}"/>
              </a:ext>
            </a:extLst>
          </p:cNvPr>
          <p:cNvSpPr txBox="1"/>
          <p:nvPr/>
        </p:nvSpPr>
        <p:spPr>
          <a:xfrm>
            <a:off x="1600200" y="2120209"/>
            <a:ext cx="9753600" cy="646331"/>
          </a:xfrm>
          <a:prstGeom prst="rect">
            <a:avLst/>
          </a:prstGeom>
          <a:noFill/>
        </p:spPr>
        <p:txBody>
          <a:bodyPr wrap="square">
            <a:spAutoFit/>
          </a:bodyPr>
          <a:lstStyle/>
          <a:p>
            <a:pPr marL="0" indent="0">
              <a:buNone/>
            </a:pPr>
            <a:r>
              <a:rPr lang="en-US" sz="1800" dirty="0">
                <a:solidFill>
                  <a:schemeClr val="bg1"/>
                </a:solidFill>
                <a:effectLst>
                  <a:outerShdw blurRad="38100" dist="38100" dir="2700000" algn="tl">
                    <a:srgbClr val="000000">
                      <a:alpha val="43137"/>
                    </a:srgbClr>
                  </a:outerShdw>
                </a:effectLst>
              </a:rPr>
              <a:t>The certification application, Personal Net Worth (PNW) statement and supporting documents are analyzed.</a:t>
            </a:r>
          </a:p>
        </p:txBody>
      </p:sp>
      <p:sp>
        <p:nvSpPr>
          <p:cNvPr id="13" name="Freeform 5">
            <a:extLst>
              <a:ext uri="{FF2B5EF4-FFF2-40B4-BE49-F238E27FC236}">
                <a16:creationId xmlns:a16="http://schemas.microsoft.com/office/drawing/2014/main" id="{E7EDC6C7-244E-4891-958B-E36FC2C1D042}"/>
              </a:ext>
            </a:extLst>
          </p:cNvPr>
          <p:cNvSpPr>
            <a:spLocks/>
          </p:cNvSpPr>
          <p:nvPr/>
        </p:nvSpPr>
        <p:spPr bwMode="auto">
          <a:xfrm>
            <a:off x="932924" y="2110761"/>
            <a:ext cx="362476" cy="608031"/>
          </a:xfrm>
          <a:custGeom>
            <a:avLst/>
            <a:gdLst>
              <a:gd name="T0" fmla="*/ 77 w 151"/>
              <a:gd name="T1" fmla="*/ 77 h 347"/>
              <a:gd name="T2" fmla="*/ 15 w 151"/>
              <a:gd name="T3" fmla="*/ 92 h 347"/>
              <a:gd name="T4" fmla="*/ 0 w 151"/>
              <a:gd name="T5" fmla="*/ 29 h 347"/>
              <a:gd name="T6" fmla="*/ 100 w 151"/>
              <a:gd name="T7" fmla="*/ 0 h 347"/>
              <a:gd name="T8" fmla="*/ 151 w 151"/>
              <a:gd name="T9" fmla="*/ 0 h 347"/>
              <a:gd name="T10" fmla="*/ 151 w 151"/>
              <a:gd name="T11" fmla="*/ 347 h 347"/>
              <a:gd name="T12" fmla="*/ 77 w 151"/>
              <a:gd name="T13" fmla="*/ 347 h 347"/>
              <a:gd name="T14" fmla="*/ 77 w 151"/>
              <a:gd name="T15" fmla="*/ 77 h 3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1" h="347">
                <a:moveTo>
                  <a:pt x="77" y="77"/>
                </a:moveTo>
                <a:lnTo>
                  <a:pt x="15" y="92"/>
                </a:lnTo>
                <a:lnTo>
                  <a:pt x="0" y="29"/>
                </a:lnTo>
                <a:lnTo>
                  <a:pt x="100" y="0"/>
                </a:lnTo>
                <a:lnTo>
                  <a:pt x="151" y="0"/>
                </a:lnTo>
                <a:lnTo>
                  <a:pt x="151" y="347"/>
                </a:lnTo>
                <a:lnTo>
                  <a:pt x="77" y="347"/>
                </a:lnTo>
                <a:lnTo>
                  <a:pt x="77" y="77"/>
                </a:lnTo>
                <a:close/>
              </a:path>
            </a:pathLst>
          </a:cu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p>
        </p:txBody>
      </p:sp>
      <p:sp>
        <p:nvSpPr>
          <p:cNvPr id="14" name="Rectangle 13">
            <a:extLst>
              <a:ext uri="{FF2B5EF4-FFF2-40B4-BE49-F238E27FC236}">
                <a16:creationId xmlns:a16="http://schemas.microsoft.com/office/drawing/2014/main" id="{F67179DC-6A7F-4B60-8F38-DAB9E39A429D}"/>
              </a:ext>
            </a:extLst>
          </p:cNvPr>
          <p:cNvSpPr/>
          <p:nvPr/>
        </p:nvSpPr>
        <p:spPr>
          <a:xfrm>
            <a:off x="304800" y="3124019"/>
            <a:ext cx="11582399" cy="823322"/>
          </a:xfrm>
          <a:prstGeom prst="rect">
            <a:avLst/>
          </a:prstGeom>
          <a:solidFill>
            <a:schemeClr val="accent2">
              <a:lumMod val="75000"/>
            </a:schemeClr>
          </a:solidFill>
          <a:ln w="762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5" name="Freeform 6">
            <a:extLst>
              <a:ext uri="{FF2B5EF4-FFF2-40B4-BE49-F238E27FC236}">
                <a16:creationId xmlns:a16="http://schemas.microsoft.com/office/drawing/2014/main" id="{FB8C4EAB-EE4F-4069-966C-9A9C2723026B}"/>
              </a:ext>
            </a:extLst>
          </p:cNvPr>
          <p:cNvSpPr>
            <a:spLocks/>
          </p:cNvSpPr>
          <p:nvPr/>
        </p:nvSpPr>
        <p:spPr bwMode="auto">
          <a:xfrm>
            <a:off x="869520" y="3229155"/>
            <a:ext cx="464121" cy="565786"/>
          </a:xfrm>
          <a:custGeom>
            <a:avLst/>
            <a:gdLst>
              <a:gd name="T0" fmla="*/ 0 w 69"/>
              <a:gd name="T1" fmla="*/ 79 h 95"/>
              <a:gd name="T2" fmla="*/ 31 w 69"/>
              <a:gd name="T3" fmla="*/ 53 h 95"/>
              <a:gd name="T4" fmla="*/ 47 w 69"/>
              <a:gd name="T5" fmla="*/ 31 h 95"/>
              <a:gd name="T6" fmla="*/ 34 w 69"/>
              <a:gd name="T7" fmla="*/ 19 h 95"/>
              <a:gd name="T8" fmla="*/ 15 w 69"/>
              <a:gd name="T9" fmla="*/ 31 h 95"/>
              <a:gd name="T10" fmla="*/ 1 w 69"/>
              <a:gd name="T11" fmla="*/ 20 h 95"/>
              <a:gd name="T12" fmla="*/ 36 w 69"/>
              <a:gd name="T13" fmla="*/ 0 h 95"/>
              <a:gd name="T14" fmla="*/ 68 w 69"/>
              <a:gd name="T15" fmla="*/ 29 h 95"/>
              <a:gd name="T16" fmla="*/ 68 w 69"/>
              <a:gd name="T17" fmla="*/ 29 h 95"/>
              <a:gd name="T18" fmla="*/ 43 w 69"/>
              <a:gd name="T19" fmla="*/ 66 h 95"/>
              <a:gd name="T20" fmla="*/ 28 w 69"/>
              <a:gd name="T21" fmla="*/ 77 h 95"/>
              <a:gd name="T22" fmla="*/ 69 w 69"/>
              <a:gd name="T23" fmla="*/ 77 h 95"/>
              <a:gd name="T24" fmla="*/ 69 w 69"/>
              <a:gd name="T25" fmla="*/ 95 h 95"/>
              <a:gd name="T26" fmla="*/ 0 w 69"/>
              <a:gd name="T27" fmla="*/ 95 h 95"/>
              <a:gd name="T28" fmla="*/ 0 w 69"/>
              <a:gd name="T29" fmla="*/ 7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 h="95">
                <a:moveTo>
                  <a:pt x="0" y="79"/>
                </a:moveTo>
                <a:cubicBezTo>
                  <a:pt x="31" y="53"/>
                  <a:pt x="31" y="53"/>
                  <a:pt x="31" y="53"/>
                </a:cubicBezTo>
                <a:cubicBezTo>
                  <a:pt x="42" y="44"/>
                  <a:pt x="47" y="39"/>
                  <a:pt x="47" y="31"/>
                </a:cubicBezTo>
                <a:cubicBezTo>
                  <a:pt x="47" y="23"/>
                  <a:pt x="42" y="19"/>
                  <a:pt x="34" y="19"/>
                </a:cubicBezTo>
                <a:cubicBezTo>
                  <a:pt x="27" y="19"/>
                  <a:pt x="22" y="23"/>
                  <a:pt x="15" y="31"/>
                </a:cubicBezTo>
                <a:cubicBezTo>
                  <a:pt x="1" y="20"/>
                  <a:pt x="1" y="20"/>
                  <a:pt x="1" y="20"/>
                </a:cubicBezTo>
                <a:cubicBezTo>
                  <a:pt x="10" y="7"/>
                  <a:pt x="19" y="0"/>
                  <a:pt x="36" y="0"/>
                </a:cubicBezTo>
                <a:cubicBezTo>
                  <a:pt x="55" y="0"/>
                  <a:pt x="68" y="12"/>
                  <a:pt x="68" y="29"/>
                </a:cubicBezTo>
                <a:cubicBezTo>
                  <a:pt x="68" y="29"/>
                  <a:pt x="68" y="29"/>
                  <a:pt x="68" y="29"/>
                </a:cubicBezTo>
                <a:cubicBezTo>
                  <a:pt x="68" y="45"/>
                  <a:pt x="60" y="53"/>
                  <a:pt x="43" y="66"/>
                </a:cubicBezTo>
                <a:cubicBezTo>
                  <a:pt x="28" y="77"/>
                  <a:pt x="28" y="77"/>
                  <a:pt x="28" y="77"/>
                </a:cubicBezTo>
                <a:cubicBezTo>
                  <a:pt x="69" y="77"/>
                  <a:pt x="69" y="77"/>
                  <a:pt x="69" y="77"/>
                </a:cubicBezTo>
                <a:cubicBezTo>
                  <a:pt x="69" y="95"/>
                  <a:pt x="69" y="95"/>
                  <a:pt x="69" y="95"/>
                </a:cubicBezTo>
                <a:cubicBezTo>
                  <a:pt x="0" y="95"/>
                  <a:pt x="0" y="95"/>
                  <a:pt x="0" y="95"/>
                </a:cubicBezTo>
                <a:lnTo>
                  <a:pt x="0" y="79"/>
                </a:lnTo>
                <a:close/>
              </a:path>
            </a:pathLst>
          </a:cu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b="1" dirty="0">
              <a:ln w="12700" cmpd="sng">
                <a:solidFill>
                  <a:schemeClr val="accent4"/>
                </a:solidFill>
                <a:prstDash val="solid"/>
              </a:ln>
              <a:solidFill>
                <a:srgbClr val="F8D318"/>
              </a:solidFill>
            </a:endParaRPr>
          </a:p>
        </p:txBody>
      </p:sp>
      <p:sp>
        <p:nvSpPr>
          <p:cNvPr id="3" name="TextBox 2">
            <a:extLst>
              <a:ext uri="{FF2B5EF4-FFF2-40B4-BE49-F238E27FC236}">
                <a16:creationId xmlns:a16="http://schemas.microsoft.com/office/drawing/2014/main" id="{EAE333AE-8E57-4010-B7AC-F9BCB4881104}"/>
              </a:ext>
            </a:extLst>
          </p:cNvPr>
          <p:cNvSpPr txBox="1"/>
          <p:nvPr/>
        </p:nvSpPr>
        <p:spPr>
          <a:xfrm>
            <a:off x="1600199" y="3224810"/>
            <a:ext cx="9725025" cy="646331"/>
          </a:xfrm>
          <a:prstGeom prst="rect">
            <a:avLst/>
          </a:prstGeom>
          <a:noFill/>
        </p:spPr>
        <p:txBody>
          <a:bodyPr wrap="square" rtlCol="0">
            <a:spAutoFit/>
          </a:bodyPr>
          <a:lstStyle/>
          <a:p>
            <a:pPr algn="l"/>
            <a:r>
              <a:rPr lang="en-US" sz="1800" dirty="0">
                <a:solidFill>
                  <a:schemeClr val="bg1"/>
                </a:solidFill>
                <a:effectLst>
                  <a:outerShdw blurRad="38100" dist="38100" dir="2700000" algn="tl">
                    <a:srgbClr val="000000">
                      <a:alpha val="43137"/>
                    </a:srgbClr>
                  </a:outerShdw>
                </a:effectLst>
              </a:rPr>
              <a:t>A site visit is conducted to verity the firm’s business, which includes a tour of the facility and photographs.</a:t>
            </a:r>
          </a:p>
        </p:txBody>
      </p:sp>
      <p:sp>
        <p:nvSpPr>
          <p:cNvPr id="16" name="Rectangle 15">
            <a:extLst>
              <a:ext uri="{FF2B5EF4-FFF2-40B4-BE49-F238E27FC236}">
                <a16:creationId xmlns:a16="http://schemas.microsoft.com/office/drawing/2014/main" id="{5AD2F56F-95C5-4ECD-A1AE-C82FFE456B71}"/>
              </a:ext>
            </a:extLst>
          </p:cNvPr>
          <p:cNvSpPr/>
          <p:nvPr/>
        </p:nvSpPr>
        <p:spPr>
          <a:xfrm>
            <a:off x="304800" y="4150691"/>
            <a:ext cx="11582399" cy="823322"/>
          </a:xfrm>
          <a:prstGeom prst="rect">
            <a:avLst/>
          </a:prstGeom>
          <a:solidFill>
            <a:schemeClr val="accent2">
              <a:lumMod val="75000"/>
            </a:schemeClr>
          </a:solidFill>
          <a:ln w="76200">
            <a:solidFill>
              <a:schemeClr val="accent2">
                <a:lumMod val="75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dirty="0"/>
          </a:p>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7" name="Freeform 7">
            <a:extLst>
              <a:ext uri="{FF2B5EF4-FFF2-40B4-BE49-F238E27FC236}">
                <a16:creationId xmlns:a16="http://schemas.microsoft.com/office/drawing/2014/main" id="{C77854E1-451C-4381-9D71-99CD122DD3D6}"/>
              </a:ext>
            </a:extLst>
          </p:cNvPr>
          <p:cNvSpPr>
            <a:spLocks/>
          </p:cNvSpPr>
          <p:nvPr/>
        </p:nvSpPr>
        <p:spPr bwMode="auto">
          <a:xfrm>
            <a:off x="844232" y="4276334"/>
            <a:ext cx="471429" cy="572035"/>
          </a:xfrm>
          <a:custGeom>
            <a:avLst/>
            <a:gdLst>
              <a:gd name="T0" fmla="*/ 0 w 70"/>
              <a:gd name="T1" fmla="*/ 78 h 95"/>
              <a:gd name="T2" fmla="*/ 14 w 70"/>
              <a:gd name="T3" fmla="*/ 65 h 95"/>
              <a:gd name="T4" fmla="*/ 37 w 70"/>
              <a:gd name="T5" fmla="*/ 76 h 95"/>
              <a:gd name="T6" fmla="*/ 50 w 70"/>
              <a:gd name="T7" fmla="*/ 65 h 95"/>
              <a:gd name="T8" fmla="*/ 50 w 70"/>
              <a:gd name="T9" fmla="*/ 65 h 95"/>
              <a:gd name="T10" fmla="*/ 32 w 70"/>
              <a:gd name="T11" fmla="*/ 53 h 95"/>
              <a:gd name="T12" fmla="*/ 23 w 70"/>
              <a:gd name="T13" fmla="*/ 53 h 95"/>
              <a:gd name="T14" fmla="*/ 20 w 70"/>
              <a:gd name="T15" fmla="*/ 40 h 95"/>
              <a:gd name="T16" fmla="*/ 42 w 70"/>
              <a:gd name="T17" fmla="*/ 17 h 95"/>
              <a:gd name="T18" fmla="*/ 6 w 70"/>
              <a:gd name="T19" fmla="*/ 17 h 95"/>
              <a:gd name="T20" fmla="*/ 6 w 70"/>
              <a:gd name="T21" fmla="*/ 0 h 95"/>
              <a:gd name="T22" fmla="*/ 69 w 70"/>
              <a:gd name="T23" fmla="*/ 0 h 95"/>
              <a:gd name="T24" fmla="*/ 69 w 70"/>
              <a:gd name="T25" fmla="*/ 15 h 95"/>
              <a:gd name="T26" fmla="*/ 45 w 70"/>
              <a:gd name="T27" fmla="*/ 38 h 95"/>
              <a:gd name="T28" fmla="*/ 70 w 70"/>
              <a:gd name="T29" fmla="*/ 64 h 95"/>
              <a:gd name="T30" fmla="*/ 70 w 70"/>
              <a:gd name="T31" fmla="*/ 64 h 95"/>
              <a:gd name="T32" fmla="*/ 37 w 70"/>
              <a:gd name="T33" fmla="*/ 95 h 95"/>
              <a:gd name="T34" fmla="*/ 0 w 70"/>
              <a:gd name="T35" fmla="*/ 78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0" h="95">
                <a:moveTo>
                  <a:pt x="0" y="78"/>
                </a:moveTo>
                <a:cubicBezTo>
                  <a:pt x="14" y="65"/>
                  <a:pt x="14" y="65"/>
                  <a:pt x="14" y="65"/>
                </a:cubicBezTo>
                <a:cubicBezTo>
                  <a:pt x="21" y="72"/>
                  <a:pt x="28" y="76"/>
                  <a:pt x="37" y="76"/>
                </a:cubicBezTo>
                <a:cubicBezTo>
                  <a:pt x="45" y="76"/>
                  <a:pt x="50" y="72"/>
                  <a:pt x="50" y="65"/>
                </a:cubicBezTo>
                <a:cubicBezTo>
                  <a:pt x="50" y="65"/>
                  <a:pt x="50" y="65"/>
                  <a:pt x="50" y="65"/>
                </a:cubicBezTo>
                <a:cubicBezTo>
                  <a:pt x="50" y="57"/>
                  <a:pt x="43" y="53"/>
                  <a:pt x="32" y="53"/>
                </a:cubicBezTo>
                <a:cubicBezTo>
                  <a:pt x="23" y="53"/>
                  <a:pt x="23" y="53"/>
                  <a:pt x="23" y="53"/>
                </a:cubicBezTo>
                <a:cubicBezTo>
                  <a:pt x="20" y="40"/>
                  <a:pt x="20" y="40"/>
                  <a:pt x="20" y="40"/>
                </a:cubicBezTo>
                <a:cubicBezTo>
                  <a:pt x="42" y="17"/>
                  <a:pt x="42" y="17"/>
                  <a:pt x="42" y="17"/>
                </a:cubicBezTo>
                <a:cubicBezTo>
                  <a:pt x="6" y="17"/>
                  <a:pt x="6" y="17"/>
                  <a:pt x="6" y="17"/>
                </a:cubicBezTo>
                <a:cubicBezTo>
                  <a:pt x="6" y="0"/>
                  <a:pt x="6" y="0"/>
                  <a:pt x="6" y="0"/>
                </a:cubicBezTo>
                <a:cubicBezTo>
                  <a:pt x="69" y="0"/>
                  <a:pt x="69" y="0"/>
                  <a:pt x="69" y="0"/>
                </a:cubicBezTo>
                <a:cubicBezTo>
                  <a:pt x="69" y="15"/>
                  <a:pt x="69" y="15"/>
                  <a:pt x="69" y="15"/>
                </a:cubicBezTo>
                <a:cubicBezTo>
                  <a:pt x="45" y="38"/>
                  <a:pt x="45" y="38"/>
                  <a:pt x="45" y="38"/>
                </a:cubicBezTo>
                <a:cubicBezTo>
                  <a:pt x="58" y="40"/>
                  <a:pt x="70" y="46"/>
                  <a:pt x="70" y="64"/>
                </a:cubicBezTo>
                <a:cubicBezTo>
                  <a:pt x="70" y="64"/>
                  <a:pt x="70" y="64"/>
                  <a:pt x="70" y="64"/>
                </a:cubicBezTo>
                <a:cubicBezTo>
                  <a:pt x="70" y="82"/>
                  <a:pt x="58" y="95"/>
                  <a:pt x="37" y="95"/>
                </a:cubicBezTo>
                <a:cubicBezTo>
                  <a:pt x="20" y="95"/>
                  <a:pt x="8" y="88"/>
                  <a:pt x="0" y="78"/>
                </a:cubicBezTo>
                <a:close/>
              </a:path>
            </a:pathLst>
          </a:custGeom>
          <a:solidFill>
            <a:srgbClr val="FFC000"/>
          </a:solidFill>
          <a:ln>
            <a:solidFill>
              <a:schemeClr val="bg1"/>
            </a:solid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prstTxWarp prst="textNoShape">
              <a:avLst/>
            </a:prstTxWarp>
          </a:bodyPr>
          <a:lstStyle/>
          <a:p>
            <a:endParaRPr lang="en-US" dirty="0">
              <a:solidFill>
                <a:srgbClr val="F8D318"/>
              </a:solidFill>
            </a:endParaRPr>
          </a:p>
        </p:txBody>
      </p:sp>
      <p:sp>
        <p:nvSpPr>
          <p:cNvPr id="4" name="TextBox 3">
            <a:extLst>
              <a:ext uri="{FF2B5EF4-FFF2-40B4-BE49-F238E27FC236}">
                <a16:creationId xmlns:a16="http://schemas.microsoft.com/office/drawing/2014/main" id="{4F2563F1-5868-4782-A038-F3FC2532C88A}"/>
              </a:ext>
            </a:extLst>
          </p:cNvPr>
          <p:cNvSpPr txBox="1"/>
          <p:nvPr/>
        </p:nvSpPr>
        <p:spPr>
          <a:xfrm>
            <a:off x="1600199" y="4258270"/>
            <a:ext cx="9725025" cy="923330"/>
          </a:xfrm>
          <a:prstGeom prst="rect">
            <a:avLst/>
          </a:prstGeom>
          <a:noFill/>
        </p:spPr>
        <p:txBody>
          <a:bodyPr wrap="square" rtlCol="0">
            <a:spAutoFit/>
          </a:bodyPr>
          <a:lstStyle/>
          <a:p>
            <a:r>
              <a:rPr lang="en-US" dirty="0">
                <a:solidFill>
                  <a:schemeClr val="bg1"/>
                </a:solidFill>
                <a:effectLst>
                  <a:outerShdw blurRad="38100" dist="38100" dir="2700000" algn="tl">
                    <a:srgbClr val="000000">
                      <a:alpha val="43137"/>
                    </a:srgbClr>
                  </a:outerShdw>
                </a:effectLst>
              </a:rPr>
              <a:t>A final determination is made on whether the firm is eligible for DBE certification and the firm is notified via email. </a:t>
            </a:r>
          </a:p>
          <a:p>
            <a:endParaRPr lang="en-US" dirty="0"/>
          </a:p>
        </p:txBody>
      </p:sp>
      <p:sp>
        <p:nvSpPr>
          <p:cNvPr id="23" name="TextBox 22">
            <a:extLst>
              <a:ext uri="{FF2B5EF4-FFF2-40B4-BE49-F238E27FC236}">
                <a16:creationId xmlns:a16="http://schemas.microsoft.com/office/drawing/2014/main" id="{C6B4BB24-336A-43D7-8205-DB7B9172CF79}"/>
              </a:ext>
            </a:extLst>
          </p:cNvPr>
          <p:cNvSpPr txBox="1"/>
          <p:nvPr/>
        </p:nvSpPr>
        <p:spPr>
          <a:xfrm>
            <a:off x="201168" y="5351383"/>
            <a:ext cx="11686031" cy="1538883"/>
          </a:xfrm>
          <a:prstGeom prst="rect">
            <a:avLst/>
          </a:prstGeom>
          <a:noFill/>
        </p:spPr>
        <p:txBody>
          <a:bodyPr wrap="square">
            <a:spAutoFit/>
          </a:bodyPr>
          <a:lstStyle/>
          <a:p>
            <a:pPr marL="0" indent="0">
              <a:buNone/>
            </a:pPr>
            <a:r>
              <a:rPr lang="en-US" sz="1400" dirty="0"/>
              <a:t>The DBE Program complies with the US DOT 49 CFR, Part 26, Subpart D, which provides the certification guidelines and procedures.</a:t>
            </a:r>
          </a:p>
          <a:p>
            <a:pPr marL="0" indent="0">
              <a:buNone/>
            </a:pPr>
            <a:endParaRPr lang="en-US" sz="1400" dirty="0"/>
          </a:p>
          <a:p>
            <a:pPr marL="0" indent="0">
              <a:buNone/>
            </a:pPr>
            <a:endParaRPr lang="en-US" sz="1200" dirty="0"/>
          </a:p>
          <a:p>
            <a:pPr marL="0" indent="0">
              <a:buNone/>
            </a:pPr>
            <a:r>
              <a:rPr lang="en-US" sz="1200" dirty="0"/>
              <a:t>Process takes 60 to 90 days upon the receipt of all required documentation.</a:t>
            </a:r>
          </a:p>
          <a:p>
            <a:pPr marL="0" indent="0">
              <a:buNone/>
            </a:pPr>
            <a:endParaRPr lang="en-US" sz="1200" dirty="0"/>
          </a:p>
          <a:p>
            <a:pPr marL="0" indent="0">
              <a:buNone/>
            </a:pPr>
            <a:r>
              <a:rPr lang="en-US" sz="1200" dirty="0"/>
              <a:t>*Due to COVID 19, some processes have been temporally modified. </a:t>
            </a:r>
          </a:p>
          <a:p>
            <a:pPr marL="0" indent="0">
              <a:buNone/>
            </a:pPr>
            <a:endParaRPr lang="en-US" dirty="0"/>
          </a:p>
        </p:txBody>
      </p:sp>
    </p:spTree>
    <p:extLst>
      <p:ext uri="{BB962C8B-B14F-4D97-AF65-F5344CB8AC3E}">
        <p14:creationId xmlns:p14="http://schemas.microsoft.com/office/powerpoint/2010/main" val="1720142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10886" y="21422"/>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graphicFrame>
        <p:nvGraphicFramePr>
          <p:cNvPr id="24" name="Diagram 23">
            <a:extLst>
              <a:ext uri="{FF2B5EF4-FFF2-40B4-BE49-F238E27FC236}">
                <a16:creationId xmlns:a16="http://schemas.microsoft.com/office/drawing/2014/main" id="{2E98CB10-5DE7-4C70-AEF5-239C38AA894B}"/>
              </a:ext>
            </a:extLst>
          </p:cNvPr>
          <p:cNvGraphicFramePr/>
          <p:nvPr>
            <p:extLst>
              <p:ext uri="{D42A27DB-BD31-4B8C-83A1-F6EECF244321}">
                <p14:modId xmlns:p14="http://schemas.microsoft.com/office/powerpoint/2010/main" val="2439056992"/>
              </p:ext>
            </p:extLst>
          </p:nvPr>
        </p:nvGraphicFramePr>
        <p:xfrm>
          <a:off x="342896" y="1425936"/>
          <a:ext cx="11010904" cy="5552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65379087-C439-4658-B8BA-986A4C515EE1}"/>
              </a:ext>
            </a:extLst>
          </p:cNvPr>
          <p:cNvPicPr>
            <a:picLocks noChangeAspect="1"/>
          </p:cNvPicPr>
          <p:nvPr/>
        </p:nvPicPr>
        <p:blipFill rotWithShape="1">
          <a:blip r:embed="rId8"/>
          <a:srcRect l="3125"/>
          <a:stretch/>
        </p:blipFill>
        <p:spPr>
          <a:xfrm>
            <a:off x="2133600" y="2267182"/>
            <a:ext cx="8001000" cy="4229363"/>
          </a:xfrm>
          <a:prstGeom prst="rect">
            <a:avLst/>
          </a:prstGeom>
          <a:ln w="38100" cap="sq">
            <a:solidFill>
              <a:srgbClr val="F79646"/>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9330874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0" y="34907"/>
            <a:ext cx="12161520"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3" name="Picture 2">
            <a:extLst>
              <a:ext uri="{FF2B5EF4-FFF2-40B4-BE49-F238E27FC236}">
                <a16:creationId xmlns:a16="http://schemas.microsoft.com/office/drawing/2014/main" id="{82CE8FE5-1A8B-4A41-B711-4F4E61A7DA75}"/>
              </a:ext>
            </a:extLst>
          </p:cNvPr>
          <p:cNvPicPr>
            <a:picLocks noChangeAspect="1"/>
          </p:cNvPicPr>
          <p:nvPr/>
        </p:nvPicPr>
        <p:blipFill rotWithShape="1">
          <a:blip r:embed="rId3"/>
          <a:srcRect l="1749" r="1305" b="1851"/>
          <a:stretch/>
        </p:blipFill>
        <p:spPr>
          <a:xfrm>
            <a:off x="201168" y="1389464"/>
            <a:ext cx="5743575" cy="5076330"/>
          </a:xfrm>
          <a:prstGeom prst="rect">
            <a:avLst/>
          </a:prstGeom>
        </p:spPr>
      </p:pic>
      <p:pic>
        <p:nvPicPr>
          <p:cNvPr id="5" name="Picture 4">
            <a:extLst>
              <a:ext uri="{FF2B5EF4-FFF2-40B4-BE49-F238E27FC236}">
                <a16:creationId xmlns:a16="http://schemas.microsoft.com/office/drawing/2014/main" id="{EF601947-30CC-4B79-A2D1-B59E782AD454}"/>
              </a:ext>
            </a:extLst>
          </p:cNvPr>
          <p:cNvPicPr>
            <a:picLocks noChangeAspect="1"/>
          </p:cNvPicPr>
          <p:nvPr/>
        </p:nvPicPr>
        <p:blipFill rotWithShape="1">
          <a:blip r:embed="rId4"/>
          <a:srcRect t="-224" r="3679" b="18173"/>
          <a:stretch/>
        </p:blipFill>
        <p:spPr>
          <a:xfrm>
            <a:off x="6324600" y="1371600"/>
            <a:ext cx="5486400" cy="1828800"/>
          </a:xfrm>
          <a:prstGeom prst="rect">
            <a:avLst/>
          </a:prstGeom>
        </p:spPr>
      </p:pic>
      <p:pic>
        <p:nvPicPr>
          <p:cNvPr id="11" name="Graphic 10" descr="Comment Important with solid fill">
            <a:extLst>
              <a:ext uri="{FF2B5EF4-FFF2-40B4-BE49-F238E27FC236}">
                <a16:creationId xmlns:a16="http://schemas.microsoft.com/office/drawing/2014/main" id="{D59D3083-3A56-4BBE-8427-925145477F2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48400" y="4038600"/>
            <a:ext cx="914400" cy="914400"/>
          </a:xfrm>
          <a:prstGeom prst="rect">
            <a:avLst/>
          </a:prstGeom>
        </p:spPr>
      </p:pic>
      <p:sp>
        <p:nvSpPr>
          <p:cNvPr id="13" name="TextBox 12">
            <a:extLst>
              <a:ext uri="{FF2B5EF4-FFF2-40B4-BE49-F238E27FC236}">
                <a16:creationId xmlns:a16="http://schemas.microsoft.com/office/drawing/2014/main" id="{1D5CE49A-B2EC-4DCE-8910-1C16F7B3BFC5}"/>
              </a:ext>
            </a:extLst>
          </p:cNvPr>
          <p:cNvSpPr txBox="1"/>
          <p:nvPr/>
        </p:nvSpPr>
        <p:spPr>
          <a:xfrm>
            <a:off x="7239000" y="4114800"/>
            <a:ext cx="4572000" cy="15388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Leave no blanks – If it does not apply to you or your firm, mark the section N/A</a:t>
            </a:r>
          </a:p>
          <a:p>
            <a:pPr marL="285750" indent="-285750">
              <a:spcAft>
                <a:spcPts val="600"/>
              </a:spcAft>
              <a:buFont typeface="Arial" panose="020B0604020202020204" pitchFamily="34" charset="0"/>
              <a:buChar char="•"/>
            </a:pPr>
            <a:r>
              <a:rPr lang="en-US" sz="1400" dirty="0"/>
              <a:t>Ensure that the contact person is the Majority Owner of the Firm</a:t>
            </a:r>
          </a:p>
          <a:p>
            <a:pPr marL="285750" indent="-285750">
              <a:spcAft>
                <a:spcPts val="600"/>
              </a:spcAft>
              <a:buFont typeface="Arial" panose="020B0604020202020204" pitchFamily="34" charset="0"/>
              <a:buChar char="•"/>
            </a:pPr>
            <a:r>
              <a:rPr lang="en-US" sz="1400" dirty="0"/>
              <a:t>List of NAICS Codes can be found at </a:t>
            </a:r>
            <a:r>
              <a:rPr lang="en-US" sz="1400" dirty="0">
                <a:hlinkClick r:id="rId7"/>
              </a:rPr>
              <a:t>https://www.census.gov/naics/</a:t>
            </a:r>
            <a:endParaRPr lang="en-US" sz="1400" dirty="0"/>
          </a:p>
        </p:txBody>
      </p:sp>
    </p:spTree>
    <p:extLst>
      <p:ext uri="{BB962C8B-B14F-4D97-AF65-F5344CB8AC3E}">
        <p14:creationId xmlns:p14="http://schemas.microsoft.com/office/powerpoint/2010/main" val="120989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4751E4C-8106-4F41-978F-79C03DB17C44}"/>
              </a:ext>
            </a:extLst>
          </p:cNvPr>
          <p:cNvSpPr/>
          <p:nvPr/>
        </p:nvSpPr>
        <p:spPr>
          <a:xfrm>
            <a:off x="30892" y="26422"/>
            <a:ext cx="12161108" cy="1090229"/>
          </a:xfrm>
          <a:prstGeom prst="rect">
            <a:avLst/>
          </a:prstGeom>
          <a:solidFill>
            <a:schemeClr val="accent2">
              <a:lumMod val="75000"/>
            </a:schemeClr>
          </a:solidFill>
          <a:ln w="60325">
            <a:solidFill>
              <a:schemeClr val="accent6">
                <a:lumMod val="50000"/>
              </a:schemeClr>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a:p>
            <a:pPr algn="ctr" fontAlgn="auto">
              <a:spcBef>
                <a:spcPts val="0"/>
              </a:spcBef>
              <a:spcAft>
                <a:spcPts val="0"/>
              </a:spcAft>
              <a:defRPr/>
            </a:pPr>
            <a:endParaRPr lang="en-US" sz="2000" dirty="0"/>
          </a:p>
        </p:txBody>
      </p:sp>
      <p:sp>
        <p:nvSpPr>
          <p:cNvPr id="12" name="Title 1"/>
          <p:cNvSpPr txBox="1">
            <a:spLocks/>
          </p:cNvSpPr>
          <p:nvPr/>
        </p:nvSpPr>
        <p:spPr>
          <a:xfrm>
            <a:off x="1888296" y="-193693"/>
            <a:ext cx="8372160" cy="2057401"/>
          </a:xfrm>
          <a:prstGeom prst="rect">
            <a:avLst/>
          </a:prstGeom>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Adobe Ming Std L" panose="02020300000000000000" pitchFamily="18" charset="-128"/>
                <a:ea typeface="Adobe Ming Std L" panose="02020300000000000000" pitchFamily="18" charset="-128"/>
                <a:cs typeface="Tahoma" charset="0"/>
              </a:rPr>
              <a:t>DBE Certification Application    </a:t>
            </a:r>
          </a:p>
          <a:p>
            <a:pPr fontAlgn="auto">
              <a:spcAft>
                <a:spcPts val="0"/>
              </a:spcAft>
              <a:defRPr/>
            </a:pPr>
            <a:endParaRPr lang="en-US" sz="3200" dirty="0">
              <a:solidFill>
                <a:schemeClr val="bg1"/>
              </a:solidFill>
              <a:effectLst>
                <a:outerShdw blurRad="38100" dist="38100" dir="2700000" algn="tl">
                  <a:srgbClr val="000000">
                    <a:alpha val="43137"/>
                  </a:srgbClr>
                </a:outerShdw>
              </a:effectLst>
              <a:latin typeface="Arial" panose="020B0604020202020204" pitchFamily="34" charset="0"/>
              <a:ea typeface="Adobe Ming Std L" panose="02020300000000000000" pitchFamily="18" charset="-128"/>
              <a:cs typeface="Arial" panose="020B0604020202020204" pitchFamily="34" charset="0"/>
            </a:endParaRPr>
          </a:p>
        </p:txBody>
      </p:sp>
      <p:pic>
        <p:nvPicPr>
          <p:cNvPr id="19" name="Picture 8">
            <a:extLst>
              <a:ext uri="{FF2B5EF4-FFF2-40B4-BE49-F238E27FC236}">
                <a16:creationId xmlns:a16="http://schemas.microsoft.com/office/drawing/2014/main" id="{E73E2E6E-9C23-44F5-AC16-CAD3722814AB}"/>
              </a:ext>
            </a:extLst>
          </p:cNvPr>
          <p:cNvPicPr>
            <a:picLocks noChangeAspect="1"/>
          </p:cNvPicPr>
          <p:nvPr/>
        </p:nvPicPr>
        <p:blipFill>
          <a:blip r:embed="rId2"/>
          <a:srcRect/>
          <a:stretch>
            <a:fillRect/>
          </a:stretch>
        </p:blipFill>
        <p:spPr bwMode="auto">
          <a:xfrm>
            <a:off x="10363200" y="5867581"/>
            <a:ext cx="1627632" cy="1257928"/>
          </a:xfrm>
          <a:prstGeom prst="rect">
            <a:avLst/>
          </a:prstGeom>
          <a:noFill/>
          <a:ln w="9525">
            <a:noFill/>
            <a:miter lim="800000"/>
            <a:headEnd/>
            <a:tailEnd/>
          </a:ln>
        </p:spPr>
      </p:pic>
      <p:pic>
        <p:nvPicPr>
          <p:cNvPr id="9" name="Picture 8">
            <a:extLst>
              <a:ext uri="{FF2B5EF4-FFF2-40B4-BE49-F238E27FC236}">
                <a16:creationId xmlns:a16="http://schemas.microsoft.com/office/drawing/2014/main" id="{0A1732A0-8CF4-426B-9E8D-14D0ED6DA00E}"/>
              </a:ext>
            </a:extLst>
          </p:cNvPr>
          <p:cNvPicPr>
            <a:picLocks noChangeAspect="1"/>
          </p:cNvPicPr>
          <p:nvPr/>
        </p:nvPicPr>
        <p:blipFill rotWithShape="1">
          <a:blip r:embed="rId3"/>
          <a:srcRect l="1796" r="869" b="2475"/>
          <a:stretch/>
        </p:blipFill>
        <p:spPr>
          <a:xfrm>
            <a:off x="201168" y="3200400"/>
            <a:ext cx="5743864" cy="3367682"/>
          </a:xfrm>
          <a:prstGeom prst="rect">
            <a:avLst/>
          </a:prstGeom>
        </p:spPr>
      </p:pic>
      <p:pic>
        <p:nvPicPr>
          <p:cNvPr id="5" name="Picture 4">
            <a:extLst>
              <a:ext uri="{FF2B5EF4-FFF2-40B4-BE49-F238E27FC236}">
                <a16:creationId xmlns:a16="http://schemas.microsoft.com/office/drawing/2014/main" id="{21130438-174A-4490-B672-22340314347D}"/>
              </a:ext>
            </a:extLst>
          </p:cNvPr>
          <p:cNvPicPr>
            <a:picLocks noChangeAspect="1"/>
          </p:cNvPicPr>
          <p:nvPr/>
        </p:nvPicPr>
        <p:blipFill>
          <a:blip r:embed="rId4"/>
          <a:stretch>
            <a:fillRect/>
          </a:stretch>
        </p:blipFill>
        <p:spPr>
          <a:xfrm>
            <a:off x="6246970" y="1457566"/>
            <a:ext cx="5752573" cy="3876434"/>
          </a:xfrm>
          <a:prstGeom prst="rect">
            <a:avLst/>
          </a:prstGeom>
        </p:spPr>
      </p:pic>
      <p:pic>
        <p:nvPicPr>
          <p:cNvPr id="11" name="Graphic 10" descr="Comment Important with solid fill">
            <a:extLst>
              <a:ext uri="{FF2B5EF4-FFF2-40B4-BE49-F238E27FC236}">
                <a16:creationId xmlns:a16="http://schemas.microsoft.com/office/drawing/2014/main" id="{28364324-DFF3-49B8-8F1A-029D5FEC4BF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200" y="1295400"/>
            <a:ext cx="914400" cy="914400"/>
          </a:xfrm>
          <a:prstGeom prst="rect">
            <a:avLst/>
          </a:prstGeom>
        </p:spPr>
      </p:pic>
      <p:sp>
        <p:nvSpPr>
          <p:cNvPr id="13" name="TextBox 12">
            <a:extLst>
              <a:ext uri="{FF2B5EF4-FFF2-40B4-BE49-F238E27FC236}">
                <a16:creationId xmlns:a16="http://schemas.microsoft.com/office/drawing/2014/main" id="{CDF131FF-E424-4D88-9380-CADA309577CB}"/>
              </a:ext>
            </a:extLst>
          </p:cNvPr>
          <p:cNvSpPr txBox="1"/>
          <p:nvPr/>
        </p:nvSpPr>
        <p:spPr>
          <a:xfrm>
            <a:off x="1066800" y="1371600"/>
            <a:ext cx="4572000" cy="1538883"/>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1400" dirty="0"/>
              <a:t>As owner of the firm, you are also considered an employee of the firm</a:t>
            </a:r>
          </a:p>
          <a:p>
            <a:pPr marL="285750" indent="-285750">
              <a:spcAft>
                <a:spcPts val="600"/>
              </a:spcAft>
              <a:buFont typeface="Arial" panose="020B0604020202020204" pitchFamily="34" charset="0"/>
              <a:buChar char="•"/>
            </a:pPr>
            <a:r>
              <a:rPr lang="en-US" sz="1400" dirty="0"/>
              <a:t>Include the gross receipts of any affiliate firm, if there is none, mark N/A</a:t>
            </a:r>
          </a:p>
          <a:p>
            <a:pPr marL="285750" indent="-285750">
              <a:spcAft>
                <a:spcPts val="600"/>
              </a:spcAft>
              <a:buFont typeface="Arial" panose="020B0604020202020204" pitchFamily="34" charset="0"/>
              <a:buChar char="•"/>
            </a:pPr>
            <a:r>
              <a:rPr lang="en-US" sz="1400" dirty="0"/>
              <a:t>Include any supporting documentation for any co-sharing of business resources</a:t>
            </a:r>
          </a:p>
        </p:txBody>
      </p:sp>
    </p:spTree>
    <p:extLst>
      <p:ext uri="{BB962C8B-B14F-4D97-AF65-F5344CB8AC3E}">
        <p14:creationId xmlns:p14="http://schemas.microsoft.com/office/powerpoint/2010/main" val="2402688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53254</TotalTime>
  <Words>1262</Words>
  <Application>Microsoft Office PowerPoint</Application>
  <PresentationFormat>Widescreen</PresentationFormat>
  <Paragraphs>124</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Adobe Ming Std L</vt: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Metra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c:creator>
  <cp:lastModifiedBy>Adriana Mena</cp:lastModifiedBy>
  <cp:revision>621</cp:revision>
  <cp:lastPrinted>2022-04-19T14:08:59Z</cp:lastPrinted>
  <dcterms:created xsi:type="dcterms:W3CDTF">2015-03-30T15:23:26Z</dcterms:created>
  <dcterms:modified xsi:type="dcterms:W3CDTF">2022-04-19T16:10:27Z</dcterms:modified>
</cp:coreProperties>
</file>